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06" r:id="rId2"/>
    <p:sldId id="297" r:id="rId3"/>
    <p:sldId id="295" r:id="rId4"/>
    <p:sldId id="274" r:id="rId5"/>
    <p:sldId id="275" r:id="rId6"/>
    <p:sldId id="299" r:id="rId7"/>
    <p:sldId id="308" r:id="rId8"/>
    <p:sldId id="277" r:id="rId9"/>
    <p:sldId id="304" r:id="rId10"/>
    <p:sldId id="301" r:id="rId11"/>
    <p:sldId id="300" r:id="rId12"/>
    <p:sldId id="281" r:id="rId13"/>
    <p:sldId id="283" r:id="rId14"/>
    <p:sldId id="280" r:id="rId15"/>
    <p:sldId id="307" r:id="rId16"/>
    <p:sldId id="305" r:id="rId17"/>
    <p:sldId id="285" r:id="rId18"/>
    <p:sldId id="309" r:id="rId19"/>
    <p:sldId id="292" r:id="rId20"/>
    <p:sldId id="296" r:id="rId21"/>
    <p:sldId id="288" r:id="rId22"/>
    <p:sldId id="302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2662"/>
  </p:normalViewPr>
  <p:slideViewPr>
    <p:cSldViewPr snapToGrid="0">
      <p:cViewPr varScale="1">
        <p:scale>
          <a:sx n="130" d="100"/>
          <a:sy n="130" d="100"/>
        </p:scale>
        <p:origin x="2360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887C-867E-3241-B205-9F806604144D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6C8D-2B70-6347-8DDB-25D1AA5F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part of our concept is find empirical validation for the path confusion attack so large scale with multiple </a:t>
            </a:r>
            <a:r>
              <a:rPr lang="en-US" dirty="0" err="1"/>
              <a:t>idps</a:t>
            </a:r>
            <a:r>
              <a:rPr lang="en-US" dirty="0"/>
              <a:t> capable of injecting the attack in the OAuth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confusion redirects to </a:t>
            </a:r>
            <a:r>
              <a:rPr lang="en-US" dirty="0" err="1"/>
              <a:t>unintend</a:t>
            </a:r>
            <a:r>
              <a:rPr lang="en-US" dirty="0"/>
              <a:t> path but not immediate menace for users</a:t>
            </a:r>
          </a:p>
          <a:p>
            <a:r>
              <a:rPr lang="en-US" dirty="0"/>
              <a:t>OPP in contrary creates confusion allowing attacker to mislead Client sites to authenticate the victim as the attackers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directive allows the poisoning of the </a:t>
            </a:r>
            <a:r>
              <a:rPr lang="en-US" dirty="0" err="1"/>
              <a:t>redirect_uri</a:t>
            </a:r>
            <a:r>
              <a:rPr lang="en-US" dirty="0"/>
              <a:t> parameters including code and state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confusion redirects to </a:t>
            </a:r>
            <a:r>
              <a:rPr lang="en-US" dirty="0" err="1"/>
              <a:t>unintend</a:t>
            </a:r>
            <a:r>
              <a:rPr lang="en-US" dirty="0"/>
              <a:t> path but not immediate menace for users</a:t>
            </a:r>
          </a:p>
          <a:p>
            <a:r>
              <a:rPr lang="en-US" dirty="0"/>
              <a:t>OPP in contrary creates confusion allowing attacker to mislead Client sites to authenticate the victim as the attackers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attack and how </a:t>
            </a:r>
            <a:r>
              <a:rPr lang="en-US" sz="2000" dirty="0"/>
              <a:t>it increase the attack surface removing the race condition. </a:t>
            </a:r>
          </a:p>
          <a:p>
            <a:r>
              <a:rPr lang="en-US" dirty="0"/>
              <a:t>1) OPP leave OAuth parameters unused and vulnerable to leakage which RFC6749 section 3.1.2.5 warns about including third party in endpoint, we confirm that it still a common problem among Clients.</a:t>
            </a:r>
          </a:p>
          <a:p>
            <a:r>
              <a:rPr lang="en-US" dirty="0"/>
              <a:t>2) Now all the Client vulnerability become actionable leakage as well as other vulnerability which thanks to the race removal could escalates</a:t>
            </a:r>
          </a:p>
          <a:p>
            <a:r>
              <a:rPr lang="en-US" dirty="0"/>
              <a:t>Although a final </a:t>
            </a:r>
            <a:r>
              <a:rPr lang="en-US" dirty="0" err="1"/>
              <a:t>defence</a:t>
            </a:r>
            <a:r>
              <a:rPr lang="en-US" dirty="0"/>
              <a:t> is in place in Access token 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Idp</a:t>
            </a:r>
            <a:r>
              <a:rPr lang="en-US" dirty="0"/>
              <a:t> must check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4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4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8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identified are not bug but problem rooted in the RFC specification language which doesn’t account for new threat like </a:t>
            </a:r>
            <a:r>
              <a:rPr lang="en-US" dirty="0" err="1"/>
              <a:t>PathConfusion</a:t>
            </a:r>
            <a:endParaRPr lang="en-US" dirty="0"/>
          </a:p>
          <a:p>
            <a:r>
              <a:rPr lang="en-US" dirty="0" err="1"/>
              <a:t>Redirect_uri</a:t>
            </a:r>
            <a:r>
              <a:rPr lang="en-US" dirty="0"/>
              <a:t> must be of equal size and identical byte sequence</a:t>
            </a:r>
          </a:p>
          <a:p>
            <a:r>
              <a:rPr lang="en-US" dirty="0"/>
              <a:t>Observing code or state in </a:t>
            </a:r>
            <a:r>
              <a:rPr lang="en-US" dirty="0" err="1"/>
              <a:t>redirect_uri</a:t>
            </a:r>
            <a:r>
              <a:rPr lang="en-US" dirty="0"/>
              <a:t> is a clear indication of an attack or a </a:t>
            </a:r>
            <a:r>
              <a:rPr lang="en-US" dirty="0" err="1"/>
              <a:t>namespacing</a:t>
            </a:r>
            <a:r>
              <a:rPr lang="en-US" dirty="0"/>
              <a:t> problem of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4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OAuth at higher level and the interaction of the 3 main actors the Client the resource owner and the authorization server IDP in our scheme </a:t>
            </a:r>
          </a:p>
          <a:p>
            <a:r>
              <a:rPr lang="en-US" dirty="0"/>
              <a:t>Facilitate login in sites usually Authorization code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TimesNewRomanPSMT"/>
              </a:rPr>
              <a:t>2012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>
                <a:effectLst/>
                <a:latin typeface="TimesNewRomanPSMT"/>
              </a:rPr>
              <a:t>Redirect_uri</a:t>
            </a:r>
            <a:r>
              <a:rPr lang="en-US" sz="1200" dirty="0">
                <a:effectLst/>
                <a:latin typeface="TimesNewRomanPSMT"/>
              </a:rPr>
              <a:t> of Authorization request and access token request MUST be identical</a:t>
            </a:r>
            <a:endParaRPr lang="en-US" sz="1200" dirty="0">
              <a:latin typeface="TimesNewRomanPSM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NewRomanPSMT"/>
              </a:rPr>
              <a:t>Redirect_uri</a:t>
            </a:r>
            <a:r>
              <a:rPr lang="en-US" sz="1200" dirty="0">
                <a:latin typeface="TimesNewRomanPSMT"/>
              </a:rPr>
              <a:t> MUST be validated against registered value</a:t>
            </a:r>
            <a:endParaRPr lang="en-US" sz="1200" dirty="0">
              <a:effectLst/>
              <a:latin typeface="TimesNewRomanPSMT"/>
            </a:endParaRPr>
          </a:p>
          <a:p>
            <a:r>
              <a:rPr lang="en-US" dirty="0"/>
              <a:t>2013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dirty="0">
                <a:effectLst/>
                <a:latin typeface="TimesNewRomanPS"/>
              </a:rPr>
              <a:t>All client should register the </a:t>
            </a:r>
            <a:r>
              <a:rPr lang="en-US" sz="1800" i="1" dirty="0" err="1">
                <a:effectLst/>
                <a:latin typeface="TimesNewRomanPS"/>
              </a:rPr>
              <a:t>redirect_uri</a:t>
            </a:r>
            <a:r>
              <a:rPr lang="en-US" sz="1800" i="1" dirty="0">
                <a:effectLst/>
                <a:latin typeface="TimesNewRomanPS"/>
              </a:rPr>
              <a:t>” and it should be the full URL </a:t>
            </a:r>
          </a:p>
          <a:p>
            <a:r>
              <a:rPr lang="en-US" sz="1800" dirty="0"/>
              <a:t>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dirty="0" err="1">
                <a:effectLst/>
                <a:latin typeface="TimesNewRomanPS"/>
              </a:rPr>
              <a:t>Redirect_uri</a:t>
            </a:r>
            <a:r>
              <a:rPr lang="en-US" sz="1800" i="1" dirty="0">
                <a:effectLst/>
                <a:latin typeface="TimesNewRomanPS"/>
              </a:rPr>
              <a:t> validation holds the first position in the document</a:t>
            </a:r>
          </a:p>
          <a:p>
            <a:r>
              <a:rPr lang="en-US" sz="1800" dirty="0"/>
              <a:t>2019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dirty="0">
                <a:effectLst/>
                <a:latin typeface="TimesNewRomanPS"/>
              </a:rPr>
              <a:t>7 new techniques to exploit </a:t>
            </a:r>
            <a:r>
              <a:rPr lang="en-US" sz="1800" i="1" dirty="0" err="1">
                <a:effectLst/>
                <a:latin typeface="TimesNewRomanPS"/>
              </a:rPr>
              <a:t>redirect_uri</a:t>
            </a:r>
            <a:r>
              <a:rPr lang="en-US" sz="1800" i="1" dirty="0">
                <a:effectLst/>
                <a:latin typeface="TimesNewRomanPS"/>
              </a:rPr>
              <a:t> validation </a:t>
            </a:r>
          </a:p>
          <a:p>
            <a:r>
              <a:rPr lang="en-US" sz="1800" dirty="0"/>
              <a:t>2022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dirty="0">
                <a:effectLst/>
                <a:latin typeface="TimesNewRomanPS"/>
              </a:rPr>
              <a:t>only 34% of IdPs compliant with the </a:t>
            </a:r>
            <a:r>
              <a:rPr lang="en-US" sz="1800" i="1" dirty="0" err="1">
                <a:effectLst/>
                <a:latin typeface="TimesNewRomanPS"/>
              </a:rPr>
              <a:t>redirect_uri</a:t>
            </a:r>
            <a:r>
              <a:rPr lang="en-US" sz="1800" i="1" dirty="0">
                <a:effectLst/>
                <a:latin typeface="TimesNewRomanPS"/>
              </a:rPr>
              <a:t> validation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1" dirty="0">
              <a:effectLst/>
              <a:latin typeface="TimesNewRomanP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Redirect_uri</a:t>
            </a:r>
            <a:r>
              <a:rPr lang="en-US" dirty="0"/>
              <a:t> has a double usage: is used to define the </a:t>
            </a:r>
            <a:r>
              <a:rPr lang="en-US" dirty="0" err="1"/>
              <a:t>Oauth</a:t>
            </a:r>
            <a:r>
              <a:rPr lang="en-US" dirty="0"/>
              <a:t> flow and to check the authenticity of the token 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for fun and profit. Only investigate company with a bug bounty to reach acknowledgement before publishing. Find and publish the issue as for covert redirect</a:t>
            </a:r>
          </a:p>
          <a:p>
            <a:r>
              <a:rPr lang="en-US" dirty="0"/>
              <a:t>We go back to study the documentation and find real examples to validate the hypothesis.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the </a:t>
            </a:r>
            <a:r>
              <a:rPr lang="en-US" dirty="0" err="1"/>
              <a:t>redirect_uri</a:t>
            </a:r>
            <a:r>
              <a:rPr lang="en-US" dirty="0"/>
              <a:t> validation in RFC showing that different length of </a:t>
            </a:r>
            <a:r>
              <a:rPr lang="en-US" dirty="0" err="1"/>
              <a:t>redirect_uri</a:t>
            </a:r>
            <a:r>
              <a:rPr lang="en-US" dirty="0"/>
              <a:t> are allowed posing a security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what is path confusion and what this confusion can generate in the OAuth protocol by presenting our Path confusion primer to verify IdPs validation of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0548-0B5B-704D-A696-F4624F3E112F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5F65-F2DF-3E45-98C8-FC61C2007B52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C37-BAAB-D848-964A-B23F4037E45A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3ADE-82BC-F143-8786-5DD3BC9D61D7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A6C9-5A70-1848-A0DB-5AC99E4F8C88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F62-F2D4-4546-A26B-6BA91161C0E2}" type="datetime1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7B86-0F36-FA4F-832C-62B66B2591AF}" type="datetime1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391D-739A-DC48-8DA7-8BFF8EC79F46}" type="datetime1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A89-62D7-7B41-A0D4-54088D538759}" type="datetime1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1ADA-CB7A-7140-A199-F25935F55CA3}" type="datetime1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06DC-71FA-EC40-B3B2-C7F84C68B56C}" type="datetime1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6FF0-85C9-1A46-8D87-592845F4EDD7}" type="datetime1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1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hyperlink" Target="https://tools.ietf.org/htm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29.jpg"/><Relationship Id="rId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12C9A-E3DA-294F-A318-00782A35909D}"/>
              </a:ext>
            </a:extLst>
          </p:cNvPr>
          <p:cNvSpPr txBox="1"/>
          <p:nvPr/>
        </p:nvSpPr>
        <p:spPr>
          <a:xfrm>
            <a:off x="659027" y="1721150"/>
            <a:ext cx="10873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OAuth 2.0 Redirect URI Validation Falls Short, Literally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91DCF-53BF-7E4E-8B76-12FC880DE0D4}"/>
              </a:ext>
            </a:extLst>
          </p:cNvPr>
          <p:cNvSpPr txBox="1"/>
          <p:nvPr/>
        </p:nvSpPr>
        <p:spPr>
          <a:xfrm>
            <a:off x="475734" y="4608847"/>
            <a:ext cx="1124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Tommaso </a:t>
            </a:r>
            <a:r>
              <a:rPr lang="en-US" sz="2400" u="sng" dirty="0" err="1"/>
              <a:t>Innocenti</a:t>
            </a:r>
            <a:r>
              <a:rPr lang="en-US" sz="2400" dirty="0"/>
              <a:t>, Matteo </a:t>
            </a:r>
            <a:r>
              <a:rPr lang="en-US" sz="2400" dirty="0" err="1"/>
              <a:t>Golinelli</a:t>
            </a:r>
            <a:r>
              <a:rPr lang="en-US" sz="2400" dirty="0"/>
              <a:t>, </a:t>
            </a:r>
            <a:r>
              <a:rPr lang="en-US" sz="2400" dirty="0" err="1"/>
              <a:t>Kaan</a:t>
            </a:r>
            <a:r>
              <a:rPr lang="en-US" sz="2400" dirty="0"/>
              <a:t> </a:t>
            </a:r>
            <a:r>
              <a:rPr lang="en-US" sz="2400" dirty="0" err="1"/>
              <a:t>Onarlioglu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 Ali </a:t>
            </a:r>
            <a:r>
              <a:rPr lang="en-US" sz="2400" dirty="0" err="1"/>
              <a:t>Mirheidari</a:t>
            </a:r>
            <a:r>
              <a:rPr lang="en-US" sz="2400" dirty="0"/>
              <a:t>, Bruno </a:t>
            </a:r>
            <a:r>
              <a:rPr lang="en-US" sz="2400" dirty="0" err="1"/>
              <a:t>Crispo</a:t>
            </a:r>
            <a:r>
              <a:rPr lang="en-US" sz="2400" dirty="0"/>
              <a:t>, and </a:t>
            </a:r>
            <a:r>
              <a:rPr lang="en-US" sz="2400" dirty="0" err="1"/>
              <a:t>Engin</a:t>
            </a:r>
            <a:r>
              <a:rPr lang="en-US" sz="2400" dirty="0"/>
              <a:t> </a:t>
            </a:r>
            <a:r>
              <a:rPr lang="en-US" sz="2400" dirty="0" err="1"/>
              <a:t>Kirda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4072582" y="5488843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innocenti.t@northeastern.edu</a:t>
            </a:r>
            <a:endParaRPr lang="en-US" sz="24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1EE2F9-156C-CCAF-C097-0B6CE1B42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016" y="-861603"/>
            <a:ext cx="2919984" cy="2919984"/>
          </a:xfrm>
          <a:prstGeom prst="rect">
            <a:avLst/>
          </a:prstGeom>
        </p:spPr>
      </p:pic>
      <p:pic>
        <p:nvPicPr>
          <p:cNvPr id="6" name="Picture 5" descr="A logo of a person with a pipe and a yellow lock&#10;&#10;Description automatically generated">
            <a:extLst>
              <a:ext uri="{FF2B5EF4-FFF2-40B4-BE49-F238E27FC236}">
                <a16:creationId xmlns:a16="http://schemas.microsoft.com/office/drawing/2014/main" id="{E1E6E218-4D2E-0B67-DB6B-7031F2408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59" y="5439844"/>
            <a:ext cx="1205526" cy="1318418"/>
          </a:xfrm>
          <a:prstGeom prst="rect">
            <a:avLst/>
          </a:prstGeom>
        </p:spPr>
      </p:pic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290C860F-953B-C759-188D-E71BFB91F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191" y="0"/>
            <a:ext cx="1190805" cy="1184504"/>
          </a:xfrm>
          <a:prstGeom prst="rect">
            <a:avLst/>
          </a:prstGeom>
        </p:spPr>
      </p:pic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3E20FAB2-7C71-21AA-E997-D18EF1E51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592" y="166"/>
            <a:ext cx="1187145" cy="1180586"/>
          </a:xfrm>
          <a:prstGeom prst="rect">
            <a:avLst/>
          </a:prstGeom>
        </p:spPr>
      </p:pic>
      <p:pic>
        <p:nvPicPr>
          <p:cNvPr id="13" name="Picture 12" descr="A red circle with white text&#10;&#10;Description automatically generated">
            <a:extLst>
              <a:ext uri="{FF2B5EF4-FFF2-40B4-BE49-F238E27FC236}">
                <a16:creationId xmlns:a16="http://schemas.microsoft.com/office/drawing/2014/main" id="{9484B2E2-16FF-3DBF-B9C3-96F41D971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6197" y="0"/>
            <a:ext cx="1187145" cy="1180863"/>
          </a:xfrm>
          <a:prstGeom prst="rect">
            <a:avLst/>
          </a:prstGeom>
        </p:spPr>
      </p:pic>
      <p:pic>
        <p:nvPicPr>
          <p:cNvPr id="7" name="Picture 6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2D7AD095-2146-ADF1-3CAE-6CB78BFA6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421" y="5439844"/>
            <a:ext cx="3011489" cy="13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10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89188-ABEB-2CA3-52CF-8B8FDCE6666F}"/>
              </a:ext>
            </a:extLst>
          </p:cNvPr>
          <p:cNvSpPr txBox="1"/>
          <p:nvPr/>
        </p:nvSpPr>
        <p:spPr>
          <a:xfrm>
            <a:off x="9898632" y="136523"/>
            <a:ext cx="239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Verify</a:t>
            </a:r>
            <a:r>
              <a:rPr lang="it-IT" sz="2000" dirty="0"/>
              <a:t>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hypothesis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D7867-A98B-5CC3-6FCC-CC60A023E051}"/>
              </a:ext>
            </a:extLst>
          </p:cNvPr>
          <p:cNvSpPr txBox="1"/>
          <p:nvPr/>
        </p:nvSpPr>
        <p:spPr>
          <a:xfrm>
            <a:off x="1496151" y="1366457"/>
            <a:ext cx="473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Find</a:t>
            </a:r>
            <a:r>
              <a:rPr lang="it-IT" sz="3200" dirty="0"/>
              <a:t> </a:t>
            </a:r>
            <a:r>
              <a:rPr lang="it-IT" sz="3200" dirty="0" err="1"/>
              <a:t>empirical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endParaRPr lang="en-US" sz="3200" dirty="0"/>
          </a:p>
        </p:txBody>
      </p:sp>
      <p:pic>
        <p:nvPicPr>
          <p:cNvPr id="11" name="Picture 10" descr="A black and white line art of a toolbox&#10;&#10;Description automatically generated">
            <a:extLst>
              <a:ext uri="{FF2B5EF4-FFF2-40B4-BE49-F238E27FC236}">
                <a16:creationId xmlns:a16="http://schemas.microsoft.com/office/drawing/2014/main" id="{20A87695-8FD0-7D0A-FB97-557421E9F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57" y="2078916"/>
            <a:ext cx="2095826" cy="2095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51F971-9FBC-0CFE-71B2-89DD9FF4064C}"/>
              </a:ext>
            </a:extLst>
          </p:cNvPr>
          <p:cNvSpPr txBox="1"/>
          <p:nvPr/>
        </p:nvSpPr>
        <p:spPr>
          <a:xfrm>
            <a:off x="3638939" y="2388165"/>
            <a:ext cx="242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DISTINCT (CCS’22)</a:t>
            </a:r>
            <a:r>
              <a:rPr lang="en-US" baseline="-25000" dirty="0">
                <a:effectLst/>
                <a:latin typeface="Helvetica" pitchFamily="2" charset="0"/>
              </a:rPr>
              <a:t>[1]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F9DFE-36C3-1884-8685-A569E1DCEF20}"/>
              </a:ext>
            </a:extLst>
          </p:cNvPr>
          <p:cNvSpPr txBox="1"/>
          <p:nvPr/>
        </p:nvSpPr>
        <p:spPr>
          <a:xfrm>
            <a:off x="3638939" y="274528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Cerberus  (CCS’22)</a:t>
            </a:r>
            <a:r>
              <a:rPr lang="en-US" baseline="-25000" dirty="0">
                <a:effectLst/>
                <a:latin typeface="Helvetica" pitchFamily="2" charset="0"/>
              </a:rPr>
              <a:t>[2]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B4343-9747-7303-7B5C-ABAADD923A81}"/>
              </a:ext>
            </a:extLst>
          </p:cNvPr>
          <p:cNvSpPr txBox="1"/>
          <p:nvPr/>
        </p:nvSpPr>
        <p:spPr>
          <a:xfrm>
            <a:off x="3638939" y="3102655"/>
            <a:ext cx="19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SAAT (S&amp;P’22)</a:t>
            </a:r>
            <a:r>
              <a:rPr lang="en-US" baseline="-25000" dirty="0">
                <a:effectLst/>
                <a:latin typeface="Helvetica" pitchFamily="2" charset="0"/>
              </a:rPr>
              <a:t>[3]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3525B-481A-D170-468C-B95823E51062}"/>
              </a:ext>
            </a:extLst>
          </p:cNvPr>
          <p:cNvSpPr txBox="1"/>
          <p:nvPr/>
        </p:nvSpPr>
        <p:spPr>
          <a:xfrm>
            <a:off x="3638939" y="3428173"/>
            <a:ext cx="23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/>
                <a:latin typeface="Helvetica" pitchFamily="2" charset="0"/>
              </a:rPr>
              <a:t>MoScan</a:t>
            </a:r>
            <a:r>
              <a:rPr lang="en-US" dirty="0">
                <a:effectLst/>
                <a:latin typeface="Helvetica" pitchFamily="2" charset="0"/>
              </a:rPr>
              <a:t> (ISSTA’21)</a:t>
            </a:r>
            <a:r>
              <a:rPr lang="en-US" baseline="-25000" dirty="0">
                <a:effectLst/>
                <a:latin typeface="Helvetica" pitchFamily="2" charset="0"/>
              </a:rPr>
              <a:t>[4]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C1870-42AF-049B-C1B8-C24F6EAE1E2D}"/>
              </a:ext>
            </a:extLst>
          </p:cNvPr>
          <p:cNvSpPr txBox="1"/>
          <p:nvPr/>
        </p:nvSpPr>
        <p:spPr>
          <a:xfrm>
            <a:off x="3638939" y="378528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/>
                <a:latin typeface="Helvetica" pitchFamily="2" charset="0"/>
              </a:rPr>
              <a:t>OAuthScope</a:t>
            </a:r>
            <a:r>
              <a:rPr lang="en-US" dirty="0">
                <a:effectLst/>
                <a:latin typeface="Helvetica" pitchFamily="2" charset="0"/>
              </a:rPr>
              <a:t> (WPES’21)</a:t>
            </a:r>
            <a:r>
              <a:rPr lang="en-US" baseline="-25000" dirty="0">
                <a:effectLst/>
                <a:latin typeface="Helvetica" pitchFamily="2" charset="0"/>
              </a:rPr>
              <a:t>[5]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F9BBD-21CF-720F-E594-492677BB9E53}"/>
              </a:ext>
            </a:extLst>
          </p:cNvPr>
          <p:cNvSpPr txBox="1"/>
          <p:nvPr/>
        </p:nvSpPr>
        <p:spPr>
          <a:xfrm>
            <a:off x="6618510" y="2399413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Manual login + In browser communications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D48CA-423A-9E2A-F69A-C1AB86917A73}"/>
              </a:ext>
            </a:extLst>
          </p:cNvPr>
          <p:cNvSpPr txBox="1"/>
          <p:nvPr/>
        </p:nvSpPr>
        <p:spPr>
          <a:xfrm>
            <a:off x="6618510" y="2757497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Static analysis of libraries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E541A-C276-3860-8765-F6E5785244FC}"/>
              </a:ext>
            </a:extLst>
          </p:cNvPr>
          <p:cNvSpPr txBox="1"/>
          <p:nvPr/>
        </p:nvSpPr>
        <p:spPr>
          <a:xfrm>
            <a:off x="6618510" y="3102655"/>
            <a:ext cx="52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Limited to only </a:t>
            </a:r>
            <a:r>
              <a:rPr lang="en-US" dirty="0">
                <a:latin typeface="Helvetica" pitchFamily="2" charset="0"/>
              </a:rPr>
              <a:t>F</a:t>
            </a:r>
            <a:r>
              <a:rPr lang="en-US" dirty="0">
                <a:effectLst/>
                <a:latin typeface="Helvetica" pitchFamily="2" charset="0"/>
              </a:rPr>
              <a:t>acebook + session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7266C-36E2-C556-54E4-70AC17F949D0}"/>
              </a:ext>
            </a:extLst>
          </p:cNvPr>
          <p:cNvSpPr txBox="1"/>
          <p:nvPr/>
        </p:nvSpPr>
        <p:spPr>
          <a:xfrm>
            <a:off x="6618510" y="343656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State machine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D4720-DF00-7D78-6DE7-F3D0132CF6B2}"/>
              </a:ext>
            </a:extLst>
          </p:cNvPr>
          <p:cNvSpPr txBox="1"/>
          <p:nvPr/>
        </p:nvSpPr>
        <p:spPr>
          <a:xfrm>
            <a:off x="6618510" y="3785288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Limit to 4 providers +  user’s data access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BC4E3F-827D-0C73-F220-A40E0083070F}"/>
              </a:ext>
            </a:extLst>
          </p:cNvPr>
          <p:cNvSpPr txBox="1"/>
          <p:nvPr/>
        </p:nvSpPr>
        <p:spPr>
          <a:xfrm>
            <a:off x="5375503" y="5085718"/>
            <a:ext cx="5718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Helvetica" pitchFamily="2" charset="0"/>
              </a:rPr>
              <a:t>Modular, scalable and capable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CD1CFC3C-E45F-E8E3-2505-00B7F309DF46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3098266" y="3488346"/>
            <a:ext cx="1203364" cy="2576156"/>
          </a:xfrm>
          <a:prstGeom prst="bentConnector2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lose with solid fill">
            <a:extLst>
              <a:ext uri="{FF2B5EF4-FFF2-40B4-BE49-F238E27FC236}">
                <a16:creationId xmlns:a16="http://schemas.microsoft.com/office/drawing/2014/main" id="{20CE590F-B3CA-746F-2C38-E15CD9A19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6998" y="2348987"/>
            <a:ext cx="400110" cy="400110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72EBBB7C-3160-264F-8FD1-FF993A071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2847" y="2768745"/>
            <a:ext cx="400110" cy="400110"/>
          </a:xfrm>
          <a:prstGeom prst="rect">
            <a:avLst/>
          </a:prstGeom>
        </p:spPr>
      </p:pic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50D81B24-63B0-B1FC-23D6-3EE324027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0135" y="3102655"/>
            <a:ext cx="400110" cy="400110"/>
          </a:xfrm>
          <a:prstGeom prst="rect">
            <a:avLst/>
          </a:prstGeom>
        </p:spPr>
      </p:pic>
      <p:pic>
        <p:nvPicPr>
          <p:cNvPr id="30" name="Graphic 29" descr="Close with solid fill">
            <a:extLst>
              <a:ext uri="{FF2B5EF4-FFF2-40B4-BE49-F238E27FC236}">
                <a16:creationId xmlns:a16="http://schemas.microsoft.com/office/drawing/2014/main" id="{4C3CA391-ACA5-E4C3-68DC-0F6ADE75C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6263" y="3421435"/>
            <a:ext cx="400110" cy="400110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D9B26DDA-91DA-0D56-FD18-CD54D802F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4848" y="3791169"/>
            <a:ext cx="400110" cy="40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5629D-A42D-E798-D78D-96717A003727}"/>
              </a:ext>
            </a:extLst>
          </p:cNvPr>
          <p:cNvSpPr txBox="1"/>
          <p:nvPr/>
        </p:nvSpPr>
        <p:spPr>
          <a:xfrm flipH="1">
            <a:off x="-36960" y="5745244"/>
            <a:ext cx="9296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Browser Communications in Dual-Window Single Sign-On." </a:t>
            </a:r>
            <a:r>
              <a:rPr lang="en-US" sz="1000" i="1" dirty="0"/>
              <a:t>Proceedings of the 2022 ACM SIGSAC Conference on Computer and Communications Security</a:t>
            </a:r>
            <a:r>
              <a:rPr lang="en-US" sz="1000" dirty="0"/>
              <a:t>. 2022.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BBF52-7565-9882-162D-C12FB6399C7B}"/>
              </a:ext>
            </a:extLst>
          </p:cNvPr>
          <p:cNvSpPr txBox="1"/>
          <p:nvPr/>
        </p:nvSpPr>
        <p:spPr>
          <a:xfrm flipH="1">
            <a:off x="-47134" y="5916261"/>
            <a:ext cx="10628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[2] </a:t>
            </a:r>
            <a:r>
              <a:rPr lang="en-US" sz="1000" dirty="0" err="1"/>
              <a:t>Tamjid</a:t>
            </a:r>
            <a:r>
              <a:rPr lang="en-US" sz="1000" dirty="0"/>
              <a:t> Al Rahat, Yu Feng, and Yuan Tian. Cerberus: Query-driven Scalable Security Checking for </a:t>
            </a:r>
            <a:r>
              <a:rPr lang="en-US" sz="1000" dirty="0" err="1"/>
              <a:t>Oauth</a:t>
            </a:r>
            <a:r>
              <a:rPr lang="en-US" sz="1000" dirty="0"/>
              <a:t> Service Provider Implementations, 2022. URL http://</a:t>
            </a:r>
            <a:r>
              <a:rPr lang="en-US" sz="1000" dirty="0" err="1"/>
              <a:t>arxiv.org</a:t>
            </a:r>
            <a:r>
              <a:rPr lang="en-US" sz="1000" dirty="0"/>
              <a:t>/abs/2110.01005.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CCF23-F8A8-C88B-320F-3CAC08225AF3}"/>
              </a:ext>
            </a:extLst>
          </p:cNvPr>
          <p:cNvSpPr txBox="1"/>
          <p:nvPr/>
        </p:nvSpPr>
        <p:spPr>
          <a:xfrm flipH="1">
            <a:off x="-47134" y="6068889"/>
            <a:ext cx="9312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[3] M. </a:t>
            </a:r>
            <a:r>
              <a:rPr lang="en-US" sz="1000" dirty="0" err="1"/>
              <a:t>Ghasemisharif</a:t>
            </a:r>
            <a:r>
              <a:rPr lang="en-US" sz="1000" dirty="0"/>
              <a:t>, C. </a:t>
            </a:r>
            <a:r>
              <a:rPr lang="en-US" sz="1000" dirty="0" err="1"/>
              <a:t>Kanich</a:t>
            </a:r>
            <a:r>
              <a:rPr lang="en-US" sz="1000" dirty="0"/>
              <a:t>, and J. </a:t>
            </a:r>
            <a:r>
              <a:rPr lang="en-US" sz="1000" dirty="0" err="1"/>
              <a:t>Polakis</a:t>
            </a:r>
            <a:r>
              <a:rPr lang="en-US" sz="1000" dirty="0"/>
              <a:t>. Towards Automated Auditing for Account and Session Management Flaws in Single Sign-On </a:t>
            </a:r>
            <a:r>
              <a:rPr lang="en-US" sz="1000" dirty="0" err="1"/>
              <a:t>Deployments.In</a:t>
            </a:r>
            <a:r>
              <a:rPr lang="en-US" sz="1000" dirty="0"/>
              <a:t> 2022 IEEE Symposium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52567-D961-5908-AE74-1DCAA8BB5A5F}"/>
              </a:ext>
            </a:extLst>
          </p:cNvPr>
          <p:cNvSpPr txBox="1"/>
          <p:nvPr/>
        </p:nvSpPr>
        <p:spPr>
          <a:xfrm flipH="1">
            <a:off x="-50181" y="6211914"/>
            <a:ext cx="1233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[4] </a:t>
            </a:r>
            <a:r>
              <a:rPr lang="en-US" sz="1000" dirty="0" err="1"/>
              <a:t>Hanlin</a:t>
            </a:r>
            <a:r>
              <a:rPr lang="en-US" sz="1000" dirty="0"/>
              <a:t> Wei, </a:t>
            </a:r>
            <a:r>
              <a:rPr lang="en-US" sz="1000" dirty="0" err="1"/>
              <a:t>Behnaz</a:t>
            </a:r>
            <a:r>
              <a:rPr lang="en-US" sz="1000" dirty="0"/>
              <a:t> </a:t>
            </a:r>
            <a:r>
              <a:rPr lang="en-US" sz="1000" dirty="0" err="1"/>
              <a:t>Hassanshahi</a:t>
            </a:r>
            <a:r>
              <a:rPr lang="en-US" sz="1000" dirty="0"/>
              <a:t>, Guangdong </a:t>
            </a:r>
            <a:r>
              <a:rPr lang="en-US" sz="1000" dirty="0" err="1"/>
              <a:t>Bai,Padmanabhan</a:t>
            </a:r>
            <a:r>
              <a:rPr lang="en-US" sz="1000" dirty="0"/>
              <a:t> Krishnan, and </a:t>
            </a:r>
            <a:r>
              <a:rPr lang="en-US" sz="1000" dirty="0" err="1"/>
              <a:t>Kostyantyn</a:t>
            </a:r>
            <a:r>
              <a:rPr lang="en-US" sz="1000" dirty="0"/>
              <a:t> </a:t>
            </a:r>
            <a:r>
              <a:rPr lang="en-US" sz="1000" dirty="0" err="1"/>
              <a:t>Vorobyov</a:t>
            </a:r>
            <a:r>
              <a:rPr lang="en-US" sz="1000" dirty="0"/>
              <a:t>. </a:t>
            </a:r>
            <a:r>
              <a:rPr lang="en-US" sz="1000" dirty="0" err="1"/>
              <a:t>MoScan</a:t>
            </a:r>
            <a:r>
              <a:rPr lang="en-US" sz="1000" dirty="0"/>
              <a:t>: A Model-Based Vulnerability Scanner for Web Single Sign-On Services. </a:t>
            </a:r>
          </a:p>
          <a:p>
            <a:r>
              <a:rPr lang="en-US" sz="1000" dirty="0"/>
              <a:t>In Proceedings of the 30th ACM SIGSOFT International Symposium on Software Testing and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4F1CF-9DC4-6D0F-A1A0-E48636C56FF3}"/>
              </a:ext>
            </a:extLst>
          </p:cNvPr>
          <p:cNvSpPr txBox="1"/>
          <p:nvPr/>
        </p:nvSpPr>
        <p:spPr>
          <a:xfrm flipH="1">
            <a:off x="-57009" y="6477820"/>
            <a:ext cx="1110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[5] </a:t>
            </a:r>
            <a:r>
              <a:rPr lang="en-US" sz="1000" dirty="0" err="1"/>
              <a:t>Chaoshun</a:t>
            </a:r>
            <a:r>
              <a:rPr lang="en-US" sz="1000" dirty="0"/>
              <a:t> </a:t>
            </a:r>
            <a:r>
              <a:rPr lang="en-US" sz="1000" dirty="0" err="1"/>
              <a:t>Zuo</a:t>
            </a:r>
            <a:r>
              <a:rPr lang="en-US" sz="1000" dirty="0"/>
              <a:t>, </a:t>
            </a:r>
            <a:r>
              <a:rPr lang="en-US" sz="1000" dirty="0" err="1"/>
              <a:t>Qingchuan</a:t>
            </a:r>
            <a:r>
              <a:rPr lang="en-US" sz="1000" dirty="0"/>
              <a:t> Zhao, and </a:t>
            </a:r>
            <a:r>
              <a:rPr lang="en-US" sz="1000" dirty="0" err="1"/>
              <a:t>Zhiqiang</a:t>
            </a:r>
            <a:r>
              <a:rPr lang="en-US" sz="1000" dirty="0"/>
              <a:t> Lin. AUTHSCOPE: Towards Automatic Discovery of Vulnerable Authorizations in Online Services. In Proceedings of the 2017 ACM SIGSAC Conference on Computer and Communications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3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" grpId="0"/>
      <p:bldP spid="5" grpId="0"/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11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609256" y="136523"/>
            <a:ext cx="158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Methodology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4F818-47E4-1DC5-D05A-57F90305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66" y="1174434"/>
            <a:ext cx="12376132" cy="4509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F1D28-6C74-606D-39F9-12DBCBBFD82B}"/>
              </a:ext>
            </a:extLst>
          </p:cNvPr>
          <p:cNvSpPr txBox="1"/>
          <p:nvPr/>
        </p:nvSpPr>
        <p:spPr>
          <a:xfrm>
            <a:off x="89254" y="6356352"/>
            <a:ext cx="619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innotommy</a:t>
            </a:r>
            <a:r>
              <a:rPr lang="en-US" dirty="0"/>
              <a:t>/</a:t>
            </a:r>
            <a:r>
              <a:rPr lang="en-US" dirty="0" err="1"/>
              <a:t>OAuthpaper</a:t>
            </a:r>
            <a:r>
              <a:rPr lang="en-US" dirty="0"/>
              <a:t>-code</a:t>
            </a:r>
          </a:p>
        </p:txBody>
      </p:sp>
    </p:spTree>
    <p:extLst>
      <p:ext uri="{BB962C8B-B14F-4D97-AF65-F5344CB8AC3E}">
        <p14:creationId xmlns:p14="http://schemas.microsoft.com/office/powerpoint/2010/main" val="9696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9"/>
    </mc:Choice>
    <mc:Fallback xmlns="">
      <p:transition spd="slow" advTm="950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12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Results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06733-86DB-AE47-E906-A6C956A68BA9}"/>
              </a:ext>
            </a:extLst>
          </p:cNvPr>
          <p:cNvSpPr txBox="1"/>
          <p:nvPr/>
        </p:nvSpPr>
        <p:spPr>
          <a:xfrm>
            <a:off x="2764927" y="2568747"/>
            <a:ext cx="666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6/16 IdPs vulnerable to Path Confusion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F03BC-F16A-84B7-9D87-4AA4F26503D1}"/>
              </a:ext>
            </a:extLst>
          </p:cNvPr>
          <p:cNvSpPr txBox="1"/>
          <p:nvPr/>
        </p:nvSpPr>
        <p:spPr>
          <a:xfrm>
            <a:off x="2452153" y="3041254"/>
            <a:ext cx="728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(Facebook, Microsoft, GitHub, Atlassian, NAVER, and VK)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4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4"/>
    </mc:Choice>
    <mc:Fallback xmlns="">
      <p:transition spd="slow" advTm="4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13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963628"/>
            <a:ext cx="523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18375" y="1710982"/>
            <a:ext cx="11207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endpoint URI MAY include an "application/x-www-form-</a:t>
            </a:r>
            <a:r>
              <a:rPr lang="en-US" sz="2400" dirty="0" err="1">
                <a:effectLst/>
              </a:rPr>
              <a:t>urlencoded</a:t>
            </a:r>
            <a:r>
              <a:rPr lang="en-US" sz="2400" dirty="0">
                <a:effectLst/>
              </a:rPr>
              <a:t>" formatted 	(per Appendix B) query component (RFC 3986 Section 3.4), which MUST be 	retained when adding additional query parameters.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08218" y="3139497"/>
            <a:ext cx="113783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10.14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A code injection attack occurs when an input or otherwise external variable is used 	by an application </a:t>
            </a:r>
            <a:r>
              <a:rPr lang="en-US" sz="2400" dirty="0" err="1">
                <a:effectLst/>
              </a:rPr>
              <a:t>unsanitized</a:t>
            </a:r>
            <a:r>
              <a:rPr lang="en-US" sz="2400" dirty="0">
                <a:effectLst/>
              </a:rPr>
              <a:t> and causes modification to the application logic. This 	may allow an attacker to access the application device or its data, cause a denial of 	service, or introduce a wide range of malicious side effects. The authorization 	server and Client MUST sanitize (and validate when possible) any value received–in 	particular, the value of the "state" and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” parameters.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E5A6-4891-D8EC-7214-C159BB15309B}"/>
              </a:ext>
            </a:extLst>
          </p:cNvPr>
          <p:cNvSpPr txBox="1"/>
          <p:nvPr/>
        </p:nvSpPr>
        <p:spPr>
          <a:xfrm>
            <a:off x="657586" y="5804664"/>
            <a:ext cx="1136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Lack</a:t>
            </a:r>
            <a:r>
              <a:rPr lang="it-IT" sz="4000" dirty="0"/>
              <a:t> on input </a:t>
            </a:r>
            <a:r>
              <a:rPr lang="it-IT" sz="4000" dirty="0" err="1"/>
              <a:t>validation</a:t>
            </a:r>
            <a:r>
              <a:rPr lang="it-IT" sz="4000" dirty="0"/>
              <a:t> </a:t>
            </a:r>
            <a:r>
              <a:rPr lang="it-IT" sz="4000" dirty="0" err="1"/>
              <a:t>directive</a:t>
            </a:r>
            <a:r>
              <a:rPr lang="it-IT" sz="4000" dirty="0"/>
              <a:t> or </a:t>
            </a:r>
            <a:r>
              <a:rPr lang="it-IT" sz="4000" dirty="0" err="1"/>
              <a:t>attack</a:t>
            </a:r>
            <a:r>
              <a:rPr lang="it-IT" sz="4000" dirty="0"/>
              <a:t> </a:t>
            </a:r>
            <a:r>
              <a:rPr lang="it-IT" sz="4000" dirty="0" err="1"/>
              <a:t>prevention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F3088-9D11-F0C3-9B43-9C9AB7427497}"/>
              </a:ext>
            </a:extLst>
          </p:cNvPr>
          <p:cNvSpPr/>
          <p:nvPr/>
        </p:nvSpPr>
        <p:spPr>
          <a:xfrm>
            <a:off x="3485322" y="2544284"/>
            <a:ext cx="2262555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2F93E-DAB6-4101-30F8-D2C79CB9C254}"/>
              </a:ext>
            </a:extLst>
          </p:cNvPr>
          <p:cNvSpPr/>
          <p:nvPr/>
        </p:nvSpPr>
        <p:spPr>
          <a:xfrm>
            <a:off x="8621949" y="2544284"/>
            <a:ext cx="203136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1AFC-D244-34BF-58F2-FEF32C324F6D}"/>
              </a:ext>
            </a:extLst>
          </p:cNvPr>
          <p:cNvSpPr/>
          <p:nvPr/>
        </p:nvSpPr>
        <p:spPr>
          <a:xfrm>
            <a:off x="1349938" y="2909904"/>
            <a:ext cx="6394919" cy="323625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33B36-7E9E-B34B-BDBC-92CAB56C6E9B}"/>
              </a:ext>
            </a:extLst>
          </p:cNvPr>
          <p:cNvSpPr/>
          <p:nvPr/>
        </p:nvSpPr>
        <p:spPr>
          <a:xfrm>
            <a:off x="8621949" y="4688509"/>
            <a:ext cx="228486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80332-8CD9-97E4-4328-133CF2B99679}"/>
              </a:ext>
            </a:extLst>
          </p:cNvPr>
          <p:cNvSpPr/>
          <p:nvPr/>
        </p:nvSpPr>
        <p:spPr>
          <a:xfrm>
            <a:off x="1349938" y="5059246"/>
            <a:ext cx="10261840" cy="301296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BDDEE-3133-016D-D013-89EFAEA7F9E2}"/>
              </a:ext>
            </a:extLst>
          </p:cNvPr>
          <p:cNvSpPr/>
          <p:nvPr/>
        </p:nvSpPr>
        <p:spPr>
          <a:xfrm>
            <a:off x="1349938" y="5446416"/>
            <a:ext cx="8058467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5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8"/>
    </mc:Choice>
    <mc:Fallback xmlns="">
      <p:transition spd="slow" advTm="7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7C430-A63E-C8E7-0B9F-E0A3386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8" y="2745570"/>
            <a:ext cx="11848475" cy="2562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32261-827A-012E-18E2-128623E33CE6}"/>
              </a:ext>
            </a:extLst>
          </p:cNvPr>
          <p:cNvSpPr txBox="1"/>
          <p:nvPr/>
        </p:nvSpPr>
        <p:spPr>
          <a:xfrm>
            <a:off x="1174167" y="1476871"/>
            <a:ext cx="9662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idp.example.com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authorize?response_type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code&amp;client_id</a:t>
            </a:r>
            <a:r>
              <a:rPr lang="en-US" sz="2400" dirty="0">
                <a:effectLst/>
              </a:rPr>
              <a:t> =&lt;</a:t>
            </a:r>
            <a:r>
              <a:rPr lang="en-US" sz="2400" dirty="0" err="1">
                <a:effectLst/>
              </a:rPr>
              <a:t>validID</a:t>
            </a:r>
            <a:r>
              <a:rPr lang="en-US" sz="2400" dirty="0">
                <a:effectLst/>
              </a:rPr>
              <a:t>&gt;&amp;state=&lt;value&gt;&amp;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=https://</a:t>
            </a:r>
            <a:r>
              <a:rPr lang="en-US" sz="2400" dirty="0" err="1">
                <a:effectLst/>
              </a:rPr>
              <a:t>Client.example.com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/callback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0F8C5-DC23-54CE-DC2C-0B1BBED18491}"/>
              </a:ext>
            </a:extLst>
          </p:cNvPr>
          <p:cNvSpPr txBox="1"/>
          <p:nvPr/>
        </p:nvSpPr>
        <p:spPr>
          <a:xfrm>
            <a:off x="545890" y="928356"/>
            <a:ext cx="2575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Attack URL: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AAB1C-30FA-6972-777C-0896061216ED}"/>
              </a:ext>
            </a:extLst>
          </p:cNvPr>
          <p:cNvSpPr txBox="1"/>
          <p:nvPr/>
        </p:nvSpPr>
        <p:spPr>
          <a:xfrm>
            <a:off x="2189229" y="2205224"/>
            <a:ext cx="4390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%3F</a:t>
            </a:r>
            <a:r>
              <a:rPr lang="en-US" sz="2400" dirty="0">
                <a:solidFill>
                  <a:srgbClr val="0000FF"/>
                </a:solidFill>
                <a:effectLst/>
              </a:rPr>
              <a:t>code</a:t>
            </a:r>
            <a:r>
              <a:rPr lang="en-US" sz="2400" dirty="0">
                <a:solidFill>
                  <a:srgbClr val="FF0000"/>
                </a:solidFill>
                <a:effectLst/>
              </a:rPr>
              <a:t>%3D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&lt;value&gt;</a:t>
            </a:r>
            <a:endParaRPr lang="en-US" sz="2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7628F-0A06-5500-4F68-3F9022532C6D}"/>
              </a:ext>
            </a:extLst>
          </p:cNvPr>
          <p:cNvSpPr/>
          <p:nvPr/>
        </p:nvSpPr>
        <p:spPr>
          <a:xfrm>
            <a:off x="741776" y="4152887"/>
            <a:ext cx="411804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515F1-4401-E1BE-C050-5E888A1E291D}"/>
              </a:ext>
            </a:extLst>
          </p:cNvPr>
          <p:cNvSpPr/>
          <p:nvPr/>
        </p:nvSpPr>
        <p:spPr>
          <a:xfrm>
            <a:off x="4918184" y="4155693"/>
            <a:ext cx="2992876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BF427-3A5C-D231-36CE-753AD6B3BF97}"/>
              </a:ext>
            </a:extLst>
          </p:cNvPr>
          <p:cNvSpPr/>
          <p:nvPr/>
        </p:nvSpPr>
        <p:spPr>
          <a:xfrm>
            <a:off x="8634150" y="4006454"/>
            <a:ext cx="274806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24D27-61B3-1B8B-073E-D5A27CAB6EEF}"/>
              </a:ext>
            </a:extLst>
          </p:cNvPr>
          <p:cNvSpPr/>
          <p:nvPr/>
        </p:nvSpPr>
        <p:spPr>
          <a:xfrm>
            <a:off x="8585513" y="4443636"/>
            <a:ext cx="3596083" cy="104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C6330C-1983-9D48-BFFC-829162EAA23B}"/>
              </a:ext>
            </a:extLst>
          </p:cNvPr>
          <p:cNvSpPr/>
          <p:nvPr/>
        </p:nvSpPr>
        <p:spPr>
          <a:xfrm>
            <a:off x="8296927" y="4569177"/>
            <a:ext cx="1355386" cy="73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352DB-9621-59BD-9964-FCC1DB54CEA4}"/>
              </a:ext>
            </a:extLst>
          </p:cNvPr>
          <p:cNvSpPr/>
          <p:nvPr/>
        </p:nvSpPr>
        <p:spPr>
          <a:xfrm>
            <a:off x="7940243" y="3754776"/>
            <a:ext cx="4241353" cy="23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F78AD-D8E3-DF1D-6B80-D219FE88E0A5}"/>
              </a:ext>
            </a:extLst>
          </p:cNvPr>
          <p:cNvSpPr/>
          <p:nvPr/>
        </p:nvSpPr>
        <p:spPr>
          <a:xfrm>
            <a:off x="4918184" y="3690147"/>
            <a:ext cx="2981529" cy="585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5E7DC-D62A-136C-7FD6-B39DFA8511C4}"/>
              </a:ext>
            </a:extLst>
          </p:cNvPr>
          <p:cNvSpPr/>
          <p:nvPr/>
        </p:nvSpPr>
        <p:spPr>
          <a:xfrm>
            <a:off x="1872616" y="3289933"/>
            <a:ext cx="2981529" cy="97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488556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14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208474" y="136523"/>
            <a:ext cx="299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OAuth</a:t>
            </a:r>
            <a:r>
              <a:rPr lang="it-IT" sz="2000" dirty="0"/>
              <a:t> </a:t>
            </a:r>
            <a:r>
              <a:rPr lang="it-IT" sz="2000" dirty="0" err="1"/>
              <a:t>Parameter</a:t>
            </a:r>
            <a:r>
              <a:rPr lang="it-IT" sz="2000" dirty="0"/>
              <a:t> </a:t>
            </a:r>
            <a:r>
              <a:rPr lang="it-IT" sz="2000" dirty="0" err="1"/>
              <a:t>Pollution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56D0B-FB7A-E9F0-C817-519757E1EFB5}"/>
              </a:ext>
            </a:extLst>
          </p:cNvPr>
          <p:cNvSpPr txBox="1"/>
          <p:nvPr/>
        </p:nvSpPr>
        <p:spPr>
          <a:xfrm>
            <a:off x="2428764" y="5515668"/>
            <a:ext cx="733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Victim’s authenticated as the attacker!!</a:t>
            </a:r>
            <a:endParaRPr lang="en-US" sz="3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15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Results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06733-86DB-AE47-E906-A6C956A68BA9}"/>
              </a:ext>
            </a:extLst>
          </p:cNvPr>
          <p:cNvSpPr txBox="1"/>
          <p:nvPr/>
        </p:nvSpPr>
        <p:spPr>
          <a:xfrm>
            <a:off x="1692999" y="2562121"/>
            <a:ext cx="880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10/16 IdPs vulnerable to OAuth Parameter Pollution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3A3A4-284A-BC62-65E8-F87EC5EE35FE}"/>
              </a:ext>
            </a:extLst>
          </p:cNvPr>
          <p:cNvSpPr txBox="1"/>
          <p:nvPr/>
        </p:nvSpPr>
        <p:spPr>
          <a:xfrm>
            <a:off x="2390276" y="3146896"/>
            <a:ext cx="7411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(LinkedIn, Microsoft, GitHub, Slack, VK, OK, NAVER, Yahoo, ORCID and LINE)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3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4"/>
    </mc:Choice>
    <mc:Fallback xmlns="">
      <p:transition spd="slow" advTm="4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16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3" y="943721"/>
            <a:ext cx="10900007" cy="51663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C8F6E1-9EF6-6D80-D1C6-4D65F466B8CF}"/>
              </a:ext>
            </a:extLst>
          </p:cNvPr>
          <p:cNvSpPr/>
          <p:nvPr/>
        </p:nvSpPr>
        <p:spPr>
          <a:xfrm>
            <a:off x="4688733" y="3858638"/>
            <a:ext cx="2315182" cy="38262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E16C-1EA6-6669-2082-23076A730B67}"/>
              </a:ext>
            </a:extLst>
          </p:cNvPr>
          <p:cNvSpPr txBox="1"/>
          <p:nvPr/>
        </p:nvSpPr>
        <p:spPr>
          <a:xfrm>
            <a:off x="945699" y="269673"/>
            <a:ext cx="325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Are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doomed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E65FDC-E292-6097-097E-53E0B95EB670}"/>
              </a:ext>
            </a:extLst>
          </p:cNvPr>
          <p:cNvSpPr/>
          <p:nvPr/>
        </p:nvSpPr>
        <p:spPr>
          <a:xfrm>
            <a:off x="6592111" y="2292485"/>
            <a:ext cx="2315182" cy="38262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50C24-8F66-7F99-9E4C-3229B096240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3CC09-03F9-D853-CCAA-55880F956DD7}"/>
              </a:ext>
            </a:extLst>
          </p:cNvPr>
          <p:cNvSpPr/>
          <p:nvPr/>
        </p:nvSpPr>
        <p:spPr>
          <a:xfrm>
            <a:off x="7785348" y="2842943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tangled line on a white background&#10;&#10;Description automatically generated">
            <a:extLst>
              <a:ext uri="{FF2B5EF4-FFF2-40B4-BE49-F238E27FC236}">
                <a16:creationId xmlns:a16="http://schemas.microsoft.com/office/drawing/2014/main" id="{6A1EC00F-D79B-0A5E-FB15-3BAC0FE7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133" y="2704997"/>
            <a:ext cx="858830" cy="517431"/>
          </a:xfrm>
          <a:prstGeom prst="rect">
            <a:avLst/>
          </a:prstGeom>
        </p:spPr>
      </p:pic>
      <p:sp>
        <p:nvSpPr>
          <p:cNvPr id="7" name="Lightning Bolt 6">
            <a:extLst>
              <a:ext uri="{FF2B5EF4-FFF2-40B4-BE49-F238E27FC236}">
                <a16:creationId xmlns:a16="http://schemas.microsoft.com/office/drawing/2014/main" id="{138EE6C3-3232-088A-1A38-F1C3B516EA22}"/>
              </a:ext>
            </a:extLst>
          </p:cNvPr>
          <p:cNvSpPr/>
          <p:nvPr/>
        </p:nvSpPr>
        <p:spPr>
          <a:xfrm rot="5769518">
            <a:off x="2512588" y="2573382"/>
            <a:ext cx="700391" cy="810638"/>
          </a:xfrm>
          <a:prstGeom prst="lightningBol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4"/>
    </mc:Choice>
    <mc:Fallback xmlns="">
      <p:transition spd="slow" advTm="5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7487 -0.03496 0.09245 -0.07014 0.12617 -0.06737 C 0.15951 -0.06436 0.20326 -0.04005 0.19531 0.0016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1 0.00416 L -0.47552 0.04953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17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Impact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831892" y="1994773"/>
            <a:ext cx="10521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4.1.3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Client makes a request to the token endpoint by sending the following 	parameters[...] 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 REQUIRED, if the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" parameter was 	included in the authorization request as described in Section 4.1.1, and their </a:t>
            </a:r>
            <a:r>
              <a:rPr lang="en-US" sz="2400" dirty="0"/>
              <a:t>	</a:t>
            </a:r>
            <a:r>
              <a:rPr lang="en-US" sz="2400" dirty="0">
                <a:effectLst/>
              </a:rPr>
              <a:t>values 	MUST be identical.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6498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</a:t>
            </a:r>
            <a:r>
              <a:rPr lang="it-IT" sz="3200" dirty="0" err="1"/>
              <a:t>redeem</a:t>
            </a:r>
            <a:r>
              <a:rPr lang="it-IT" sz="3200" dirty="0"/>
              <a:t> step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E332F-DF34-C06B-3136-7642B1E64098}"/>
              </a:ext>
            </a:extLst>
          </p:cNvPr>
          <p:cNvSpPr txBox="1"/>
          <p:nvPr/>
        </p:nvSpPr>
        <p:spPr>
          <a:xfrm>
            <a:off x="2507665" y="4167568"/>
            <a:ext cx="717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Will </a:t>
            </a:r>
            <a:r>
              <a:rPr lang="it-IT" sz="2400" dirty="0" err="1"/>
              <a:t>IdPs</a:t>
            </a:r>
            <a:r>
              <a:rPr lang="it-IT" sz="2400" dirty="0"/>
              <a:t> use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vulnerable</a:t>
            </a:r>
            <a:r>
              <a:rPr lang="it-IT" sz="2400" dirty="0"/>
              <a:t> </a:t>
            </a:r>
            <a:r>
              <a:rPr lang="it-IT" sz="2400" dirty="0" err="1"/>
              <a:t>validation</a:t>
            </a:r>
            <a:r>
              <a:rPr lang="it-IT" sz="2400" dirty="0"/>
              <a:t> procedure?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71F10-6A8B-7257-2412-30D69A25C4BC}"/>
              </a:ext>
            </a:extLst>
          </p:cNvPr>
          <p:cNvSpPr txBox="1"/>
          <p:nvPr/>
        </p:nvSpPr>
        <p:spPr>
          <a:xfrm>
            <a:off x="2600543" y="4808276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2/16 </a:t>
            </a:r>
            <a:r>
              <a:rPr lang="it-IT" sz="3200" dirty="0" err="1"/>
              <a:t>IdPs</a:t>
            </a:r>
            <a:r>
              <a:rPr lang="it-IT" sz="3200" dirty="0"/>
              <a:t> are </a:t>
            </a:r>
            <a:r>
              <a:rPr lang="it-IT" sz="3200" dirty="0" err="1"/>
              <a:t>vulnerable</a:t>
            </a:r>
            <a:r>
              <a:rPr lang="it-IT" sz="3200" dirty="0"/>
              <a:t> (</a:t>
            </a:r>
            <a:r>
              <a:rPr lang="it-IT" sz="3200" dirty="0" err="1"/>
              <a:t>Naver</a:t>
            </a:r>
            <a:r>
              <a:rPr lang="it-IT" sz="3200" dirty="0"/>
              <a:t>, GitHub)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A7902-1F38-2232-376C-B164EA94744C}"/>
              </a:ext>
            </a:extLst>
          </p:cNvPr>
          <p:cNvSpPr txBox="1"/>
          <p:nvPr/>
        </p:nvSpPr>
        <p:spPr>
          <a:xfrm>
            <a:off x="3586465" y="6259812"/>
            <a:ext cx="553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Full </a:t>
            </a:r>
            <a:r>
              <a:rPr lang="it-IT" sz="2400" dirty="0" err="1"/>
              <a:t>Victim’s</a:t>
            </a:r>
            <a:r>
              <a:rPr lang="it-IT" sz="2400" dirty="0"/>
              <a:t> account takeover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!!!</a:t>
            </a:r>
            <a:endParaRPr lang="en-US" sz="24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C913D06-EC14-9CB4-A4B9-FAB2A4273BD0}"/>
              </a:ext>
            </a:extLst>
          </p:cNvPr>
          <p:cNvSpPr/>
          <p:nvPr/>
        </p:nvSpPr>
        <p:spPr>
          <a:xfrm>
            <a:off x="5830199" y="5503033"/>
            <a:ext cx="525294" cy="553998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10FA9-C68E-857F-67DE-D8AD81652704}"/>
              </a:ext>
            </a:extLst>
          </p:cNvPr>
          <p:cNvSpPr/>
          <p:nvPr/>
        </p:nvSpPr>
        <p:spPr>
          <a:xfrm>
            <a:off x="3213602" y="2828082"/>
            <a:ext cx="736259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57A63-00D7-42F6-0109-071DFBA72079}"/>
              </a:ext>
            </a:extLst>
          </p:cNvPr>
          <p:cNvSpPr/>
          <p:nvPr/>
        </p:nvSpPr>
        <p:spPr>
          <a:xfrm>
            <a:off x="1294832" y="3161672"/>
            <a:ext cx="4665294" cy="336902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BFB06-B2D2-B119-0D8F-57BB24DCB2F4}"/>
              </a:ext>
            </a:extLst>
          </p:cNvPr>
          <p:cNvSpPr/>
          <p:nvPr/>
        </p:nvSpPr>
        <p:spPr>
          <a:xfrm>
            <a:off x="9638155" y="3175816"/>
            <a:ext cx="1228627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DBD55-E2F5-81D8-52C7-7591A649F33A}"/>
              </a:ext>
            </a:extLst>
          </p:cNvPr>
          <p:cNvSpPr/>
          <p:nvPr/>
        </p:nvSpPr>
        <p:spPr>
          <a:xfrm>
            <a:off x="1294832" y="3555942"/>
            <a:ext cx="3332252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53"/>
    </mc:Choice>
    <mc:Fallback xmlns="">
      <p:transition spd="slow" advTm="13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 animBg="1"/>
      <p:bldP spid="2" grpId="0" animBg="1"/>
      <p:bldP spid="6" grpId="0" animBg="1"/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18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4914F-135E-70B0-879E-C8ACF93B1476}"/>
              </a:ext>
            </a:extLst>
          </p:cNvPr>
          <p:cNvSpPr txBox="1"/>
          <p:nvPr/>
        </p:nvSpPr>
        <p:spPr>
          <a:xfrm>
            <a:off x="7775615" y="1921078"/>
            <a:ext cx="3857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-XSS style</a:t>
            </a:r>
          </a:p>
          <a:p>
            <a:r>
              <a:rPr lang="en-US" sz="2800" dirty="0"/>
              <a:t>-HTML injection</a:t>
            </a:r>
          </a:p>
          <a:p>
            <a:r>
              <a:rPr lang="en-US" sz="2800" dirty="0">
                <a:effectLst/>
              </a:rPr>
              <a:t>-Open redirect</a:t>
            </a:r>
          </a:p>
          <a:p>
            <a:r>
              <a:rPr lang="en-US" sz="2800" dirty="0"/>
              <a:t>-OAuth token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08069-4E3A-3BB4-2690-64B4827D7598}"/>
              </a:ext>
            </a:extLst>
          </p:cNvPr>
          <p:cNvSpPr txBox="1"/>
          <p:nvPr/>
        </p:nvSpPr>
        <p:spPr>
          <a:xfrm>
            <a:off x="3554371" y="5771577"/>
            <a:ext cx="508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</a:t>
            </a:r>
            <a:endParaRPr lang="en-US" sz="3200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4CF8908-D98B-EDBC-1DB0-59FD4E1DD696}"/>
              </a:ext>
            </a:extLst>
          </p:cNvPr>
          <p:cNvSpPr/>
          <p:nvPr/>
        </p:nvSpPr>
        <p:spPr>
          <a:xfrm>
            <a:off x="5379902" y="2075015"/>
            <a:ext cx="1432193" cy="1443210"/>
          </a:xfrm>
          <a:prstGeom prst="plus">
            <a:avLst>
              <a:gd name="adj" fmla="val 402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1C5C9-A654-4D36-B141-848D942A7B60}"/>
              </a:ext>
            </a:extLst>
          </p:cNvPr>
          <p:cNvSpPr txBox="1"/>
          <p:nvPr/>
        </p:nvSpPr>
        <p:spPr>
          <a:xfrm>
            <a:off x="1522317" y="2351965"/>
            <a:ext cx="3857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RFC </a:t>
            </a:r>
            <a:r>
              <a:rPr lang="en-US" sz="2800" b="1" i="1" dirty="0" err="1"/>
              <a:t>redirect_uri</a:t>
            </a:r>
            <a:r>
              <a:rPr lang="en-US" sz="2800" b="1" i="1" dirty="0"/>
              <a:t> </a:t>
            </a:r>
            <a:r>
              <a:rPr lang="en-US" sz="2800" dirty="0"/>
              <a:t>validation issue 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16C6C0D-B133-3854-CCC1-645CA7D429B3}"/>
              </a:ext>
            </a:extLst>
          </p:cNvPr>
          <p:cNvSpPr/>
          <p:nvPr/>
        </p:nvSpPr>
        <p:spPr>
          <a:xfrm>
            <a:off x="5818740" y="4212287"/>
            <a:ext cx="554515" cy="1388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E23C1-BB3D-0C2E-A8BC-931732B6D171}"/>
              </a:ext>
            </a:extLst>
          </p:cNvPr>
          <p:cNvSpPr txBox="1"/>
          <p:nvPr/>
        </p:nvSpPr>
        <p:spPr>
          <a:xfrm>
            <a:off x="385555" y="1585884"/>
            <a:ext cx="316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Path Confusion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8E86B-C93C-1849-7C49-A6399C076354}"/>
              </a:ext>
            </a:extLst>
          </p:cNvPr>
          <p:cNvSpPr/>
          <p:nvPr/>
        </p:nvSpPr>
        <p:spPr>
          <a:xfrm>
            <a:off x="385555" y="1585884"/>
            <a:ext cx="3168816" cy="5847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46EB3-7944-0BEE-E562-19CA6F90147A}"/>
              </a:ext>
            </a:extLst>
          </p:cNvPr>
          <p:cNvSpPr/>
          <p:nvPr/>
        </p:nvSpPr>
        <p:spPr>
          <a:xfrm>
            <a:off x="7500864" y="2721297"/>
            <a:ext cx="3168816" cy="5847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AB788-0326-225C-D369-13B007957B90}"/>
              </a:ext>
            </a:extLst>
          </p:cNvPr>
          <p:cNvSpPr txBox="1"/>
          <p:nvPr/>
        </p:nvSpPr>
        <p:spPr>
          <a:xfrm>
            <a:off x="400201" y="2943512"/>
            <a:ext cx="4825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</a:t>
            </a:r>
          </a:p>
          <a:p>
            <a:r>
              <a:rPr lang="it-IT" sz="3200" dirty="0"/>
              <a:t>	</a:t>
            </a:r>
            <a:r>
              <a:rPr lang="it-IT" sz="3200" dirty="0" err="1"/>
              <a:t>redeem</a:t>
            </a:r>
            <a:r>
              <a:rPr lang="it-IT" sz="3200" dirty="0"/>
              <a:t>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D693C-54C4-5165-37CC-54FEF73F4E21}"/>
              </a:ext>
            </a:extLst>
          </p:cNvPr>
          <p:cNvSpPr/>
          <p:nvPr/>
        </p:nvSpPr>
        <p:spPr>
          <a:xfrm>
            <a:off x="400200" y="2953260"/>
            <a:ext cx="4825359" cy="1077218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16DC9-24B3-23B7-06CE-B7A7C94ADC29}"/>
              </a:ext>
            </a:extLst>
          </p:cNvPr>
          <p:cNvSpPr txBox="1"/>
          <p:nvPr/>
        </p:nvSpPr>
        <p:spPr>
          <a:xfrm>
            <a:off x="385554" y="2323328"/>
            <a:ext cx="510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Oauth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</a:t>
            </a:r>
            <a:r>
              <a:rPr lang="it-IT" sz="3200" dirty="0" err="1"/>
              <a:t>Pollution</a:t>
            </a:r>
            <a:endParaRPr lang="it-IT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16" grpId="0"/>
      <p:bldP spid="16" grpId="1"/>
      <p:bldP spid="17" grpId="0" animBg="1"/>
      <p:bldP spid="2" grpId="0"/>
      <p:bldP spid="4" grpId="0" animBg="1"/>
      <p:bldP spid="5" grpId="0" animBg="1"/>
      <p:bldP spid="10" grpId="0"/>
      <p:bldP spid="11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19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213665" y="136523"/>
            <a:ext cx="18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Attack scenario 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708676" y="1715913"/>
            <a:ext cx="7031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checklist:</a:t>
            </a:r>
          </a:p>
          <a:p>
            <a:r>
              <a:rPr lang="en-US" sz="2400" dirty="0"/>
              <a:t>1)Vulnerable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parsing in Authorization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316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7E0B4-7F20-D018-ECBE-21E3BCFDE434}"/>
              </a:ext>
            </a:extLst>
          </p:cNvPr>
          <p:cNvSpPr txBox="1"/>
          <p:nvPr/>
        </p:nvSpPr>
        <p:spPr>
          <a:xfrm>
            <a:off x="697569" y="2601773"/>
            <a:ext cx="2562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2)Vulnerable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16B5-5A91-5402-185C-E916744E83DD}"/>
              </a:ext>
            </a:extLst>
          </p:cNvPr>
          <p:cNvSpPr txBox="1"/>
          <p:nvPr/>
        </p:nvSpPr>
        <p:spPr>
          <a:xfrm>
            <a:off x="697569" y="3119050"/>
            <a:ext cx="612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check in redeem step</a:t>
            </a:r>
            <a:endParaRPr lang="en-US" sz="2400" dirty="0">
              <a:effectLst/>
            </a:endParaRP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72A8DF6D-CEF0-77B8-BBD8-F4CB518B4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1684" y="2068618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52EB9CB-1716-12FB-2128-A5C5555F8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1048" y="2606238"/>
            <a:ext cx="457200" cy="4572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1248E74D-34B9-01E7-5802-FBCDEB89A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1343" y="3097723"/>
            <a:ext cx="4572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EB4AD-620C-C3B3-8FDD-307FB6580EB4}"/>
              </a:ext>
            </a:extLst>
          </p:cNvPr>
          <p:cNvSpPr txBox="1"/>
          <p:nvPr/>
        </p:nvSpPr>
        <p:spPr>
          <a:xfrm>
            <a:off x="1118595" y="4381442"/>
            <a:ext cx="10702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nid.naver.com</a:t>
            </a:r>
            <a:r>
              <a:rPr lang="en-US" sz="2400" dirty="0">
                <a:effectLst/>
              </a:rPr>
              <a:t>/oauth2.0/</a:t>
            </a:r>
            <a:r>
              <a:rPr lang="en-US" sz="2400" dirty="0" err="1">
                <a:effectLst/>
              </a:rPr>
              <a:t>authorize?client_id</a:t>
            </a:r>
            <a:r>
              <a:rPr lang="en-US" sz="2400" dirty="0">
                <a:effectLst/>
              </a:rPr>
              <a:t>=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&amp;</a:t>
            </a:r>
            <a:r>
              <a:rPr lang="en-US" sz="2400" dirty="0" err="1">
                <a:effectLst/>
              </a:rPr>
              <a:t>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code&amp;redirect_uri</a:t>
            </a:r>
            <a:r>
              <a:rPr lang="en-US" sz="2400" dirty="0">
                <a:effectLst/>
              </a:rPr>
              <a:t>=https%3A%2F%2F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%2Fopenapi%2Fsocial%2Flogin.php/%252e%252e/%252e%252e/%252e%252e/redirect.php%3Ftarget%3Dhttps%3a%2F%2F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&lt;attacker-domain&gt;</a:t>
            </a:r>
            <a:r>
              <a:rPr lang="en-US" sz="2400" dirty="0">
                <a:solidFill>
                  <a:srgbClr val="000000"/>
                </a:solidFill>
                <a:effectLst/>
              </a:rPr>
              <a:t>%2F&amp;</a:t>
            </a:r>
            <a:r>
              <a:rPr lang="en-US" sz="2400" dirty="0">
                <a:effectLst/>
              </a:rPr>
              <a:t>state=random-state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CF913-FFA5-38FB-CCF2-519C6850830A}"/>
              </a:ext>
            </a:extLst>
          </p:cNvPr>
          <p:cNvSpPr txBox="1"/>
          <p:nvPr/>
        </p:nvSpPr>
        <p:spPr>
          <a:xfrm>
            <a:off x="708676" y="3864914"/>
            <a:ext cx="611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URL: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97B13-B40E-FAF5-0E83-0AB51AC885E7}"/>
              </a:ext>
            </a:extLst>
          </p:cNvPr>
          <p:cNvSpPr txBox="1"/>
          <p:nvPr/>
        </p:nvSpPr>
        <p:spPr>
          <a:xfrm>
            <a:off x="3154756" y="6110689"/>
            <a:ext cx="733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possible</a:t>
            </a:r>
            <a:r>
              <a:rPr lang="it-IT" sz="3200" dirty="0"/>
              <a:t>!!!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F59C9-80B6-8C82-718C-12F9A694B52B}"/>
              </a:ext>
            </a:extLst>
          </p:cNvPr>
          <p:cNvSpPr txBox="1"/>
          <p:nvPr/>
        </p:nvSpPr>
        <p:spPr>
          <a:xfrm>
            <a:off x="3154756" y="2600276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sym typeface="Wingdings" pitchFamily="2" charset="2"/>
              </a:rPr>
              <a:t>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openbugbounty.com</a:t>
            </a:r>
            <a:endParaRPr lang="en-US" sz="24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78ABE-AB15-09CE-1A64-A0CBB8637904}"/>
              </a:ext>
            </a:extLst>
          </p:cNvPr>
          <p:cNvSpPr txBox="1"/>
          <p:nvPr/>
        </p:nvSpPr>
        <p:spPr>
          <a:xfrm>
            <a:off x="7518667" y="208749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6/16 </a:t>
            </a:r>
            <a:r>
              <a:rPr lang="en-US" sz="2400" dirty="0"/>
              <a:t>IdPs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6C7D6-8ECC-71C3-277A-91EAADF8EE3F}"/>
              </a:ext>
            </a:extLst>
          </p:cNvPr>
          <p:cNvSpPr txBox="1"/>
          <p:nvPr/>
        </p:nvSpPr>
        <p:spPr>
          <a:xfrm>
            <a:off x="6623229" y="313702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2/16 IdPs</a:t>
            </a:r>
            <a:endParaRPr lang="en-US" sz="2400" dirty="0">
              <a:effectLst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99C926-6039-8685-9914-108E3A0C3A13}"/>
              </a:ext>
            </a:extLst>
          </p:cNvPr>
          <p:cNvSpPr/>
          <p:nvPr/>
        </p:nvSpPr>
        <p:spPr>
          <a:xfrm>
            <a:off x="1191491" y="5153098"/>
            <a:ext cx="5431738" cy="370299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73476B-AB7A-B3F1-7585-EEF4CDB54D31}"/>
              </a:ext>
            </a:extLst>
          </p:cNvPr>
          <p:cNvSpPr/>
          <p:nvPr/>
        </p:nvSpPr>
        <p:spPr>
          <a:xfrm>
            <a:off x="6623229" y="5166272"/>
            <a:ext cx="3398226" cy="370299"/>
          </a:xfrm>
          <a:prstGeom prst="rect">
            <a:avLst/>
          </a:prstGeom>
          <a:solidFill>
            <a:schemeClr val="accent5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610D54-A9D0-AC60-F640-14E8B1FC3ED8}"/>
              </a:ext>
            </a:extLst>
          </p:cNvPr>
          <p:cNvSpPr/>
          <p:nvPr/>
        </p:nvSpPr>
        <p:spPr>
          <a:xfrm>
            <a:off x="1171613" y="5536623"/>
            <a:ext cx="3398226" cy="370299"/>
          </a:xfrm>
          <a:prstGeom prst="rect">
            <a:avLst/>
          </a:prstGeom>
          <a:solidFill>
            <a:srgbClr val="D60B30">
              <a:alpha val="4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highlight>
                <a:srgbClr val="800000"/>
              </a:highligh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2787CB-D781-86D0-55FA-BEBD0A3B4B1A}"/>
              </a:ext>
            </a:extLst>
          </p:cNvPr>
          <p:cNvSpPr/>
          <p:nvPr/>
        </p:nvSpPr>
        <p:spPr>
          <a:xfrm>
            <a:off x="10021455" y="5174087"/>
            <a:ext cx="1671782" cy="370299"/>
          </a:xfrm>
          <a:prstGeom prst="rect">
            <a:avLst/>
          </a:prstGeom>
          <a:solidFill>
            <a:srgbClr val="D60B30">
              <a:alpha val="4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highlight>
                <a:srgbClr val="8000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54"/>
    </mc:Choice>
    <mc:Fallback xmlns="">
      <p:transition spd="slow" advTm="18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8" grpId="0"/>
      <p:bldP spid="20" grpId="0"/>
      <p:bldP spid="21" grpId="0"/>
      <p:bldP spid="19" grpId="0"/>
      <p:bldP spid="22" grpId="0"/>
      <p:bldP spid="23" grpId="0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pic>
        <p:nvPicPr>
          <p:cNvPr id="10" name="Picture 9" descr="A long shot of a city&#10;&#10;Description automatically generated">
            <a:extLst>
              <a:ext uri="{FF2B5EF4-FFF2-40B4-BE49-F238E27FC236}">
                <a16:creationId xmlns:a16="http://schemas.microsoft.com/office/drawing/2014/main" id="{0C6532F8-475F-470E-BF2D-E916DC1D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51"/>
          <a:stretch/>
        </p:blipFill>
        <p:spPr>
          <a:xfrm>
            <a:off x="4095382" y="521681"/>
            <a:ext cx="7900667" cy="5349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826939" y="3510863"/>
            <a:ext cx="263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Tommaso </a:t>
            </a:r>
            <a:r>
              <a:rPr lang="en-US" sz="2400" dirty="0" err="1"/>
              <a:t>Innocenti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DB431-D271-159A-86FD-3872E8C9DCD1}"/>
              </a:ext>
            </a:extLst>
          </p:cNvPr>
          <p:cNvSpPr txBox="1"/>
          <p:nvPr/>
        </p:nvSpPr>
        <p:spPr>
          <a:xfrm>
            <a:off x="1149625" y="3959931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PhD candidate</a:t>
            </a:r>
          </a:p>
        </p:txBody>
      </p:sp>
      <p:pic>
        <p:nvPicPr>
          <p:cNvPr id="15" name="Picture 14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0ADC2BF4-2736-8F93-CB8F-B9FC128B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30" y="1345257"/>
            <a:ext cx="2044673" cy="2083743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C3AAA-D7EE-70D2-164D-EBA95E74B90A}"/>
              </a:ext>
            </a:extLst>
          </p:cNvPr>
          <p:cNvSpPr txBox="1"/>
          <p:nvPr/>
        </p:nvSpPr>
        <p:spPr>
          <a:xfrm>
            <a:off x="1036225" y="528191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innotommy.com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40B0E-76A1-A0DD-93A7-19351C5F5ADC}"/>
              </a:ext>
            </a:extLst>
          </p:cNvPr>
          <p:cNvSpPr txBox="1"/>
          <p:nvPr/>
        </p:nvSpPr>
        <p:spPr>
          <a:xfrm>
            <a:off x="416986" y="4417343"/>
            <a:ext cx="345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@Northeastern University</a:t>
            </a:r>
          </a:p>
          <a:p>
            <a:pPr algn="ctr"/>
            <a:r>
              <a:rPr lang="en-US" sz="2400" dirty="0"/>
              <a:t>(Boston)</a:t>
            </a:r>
          </a:p>
        </p:txBody>
      </p:sp>
    </p:spTree>
    <p:extLst>
      <p:ext uri="{BB962C8B-B14F-4D97-AF65-F5344CB8AC3E}">
        <p14:creationId xmlns:p14="http://schemas.microsoft.com/office/powerpoint/2010/main" val="40538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2"/>
    </mc:Choice>
    <mc:Fallback xmlns="">
      <p:transition spd="slow" advTm="315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20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695872" y="136523"/>
            <a:ext cx="25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Responsible Disclosure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517476" y="882702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All IdPs involved in the study which has been found vulnerable has been contacted.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56574-3F40-EBA4-019B-32401F33FD51}"/>
              </a:ext>
            </a:extLst>
          </p:cNvPr>
          <p:cNvSpPr txBox="1"/>
          <p:nvPr/>
        </p:nvSpPr>
        <p:spPr>
          <a:xfrm>
            <a:off x="902911" y="2395187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Microsoft acknowledge our report and fixed their validation procedure.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21471-7CA1-7932-7551-1C045834A955}"/>
              </a:ext>
            </a:extLst>
          </p:cNvPr>
          <p:cNvSpPr txBox="1"/>
          <p:nvPr/>
        </p:nvSpPr>
        <p:spPr>
          <a:xfrm>
            <a:off x="902910" y="2843628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GitHub is tracking internally the problem and is actively working on a 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5A9B7-D1EC-3ACA-ED0A-69510E5FAF58}"/>
              </a:ext>
            </a:extLst>
          </p:cNvPr>
          <p:cNvSpPr txBox="1"/>
          <p:nvPr/>
        </p:nvSpPr>
        <p:spPr>
          <a:xfrm>
            <a:off x="902909" y="3305293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actively working with Naver to help fixing the issue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0743F-3477-2468-7A3F-F33B0B3175B1}"/>
              </a:ext>
            </a:extLst>
          </p:cNvPr>
          <p:cNvSpPr txBox="1"/>
          <p:nvPr/>
        </p:nvSpPr>
        <p:spPr>
          <a:xfrm>
            <a:off x="517476" y="5176101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OpenID foundation modified the conformance test suite to include our attack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90617-24FC-C4D0-AFD2-1108E545D6AA}"/>
              </a:ext>
            </a:extLst>
          </p:cNvPr>
          <p:cNvSpPr txBox="1"/>
          <p:nvPr/>
        </p:nvSpPr>
        <p:spPr>
          <a:xfrm>
            <a:off x="517476" y="4202225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Reported our findings to the OAuth working group, which included our recommendation in the BCP.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5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93"/>
    </mc:Choice>
    <mc:Fallback xmlns="">
      <p:transition spd="slow" advTm="6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21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Takeaways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BD8A8-338A-65BB-084C-B1F5FB720A2E}"/>
              </a:ext>
            </a:extLst>
          </p:cNvPr>
          <p:cNvSpPr txBox="1"/>
          <p:nvPr/>
        </p:nvSpPr>
        <p:spPr>
          <a:xfrm>
            <a:off x="2212396" y="992396"/>
            <a:ext cx="7767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Current “best practice” is not </a:t>
            </a:r>
            <a:r>
              <a:rPr lang="en-US" sz="3200" b="1" dirty="0"/>
              <a:t>good enough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A357-6246-7A73-34EA-F7038D6BD3F4}"/>
              </a:ext>
            </a:extLst>
          </p:cNvPr>
          <p:cNvSpPr txBox="1"/>
          <p:nvPr/>
        </p:nvSpPr>
        <p:spPr>
          <a:xfrm>
            <a:off x="517477" y="1966973"/>
            <a:ext cx="2645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Recommendations: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B3CBA-CAA5-8A93-FE85-F0731563A992}"/>
              </a:ext>
            </a:extLst>
          </p:cNvPr>
          <p:cNvSpPr txBox="1"/>
          <p:nvPr/>
        </p:nvSpPr>
        <p:spPr>
          <a:xfrm>
            <a:off x="945698" y="2766572"/>
            <a:ext cx="1089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1) </a:t>
            </a:r>
            <a:r>
              <a:rPr lang="en-US" sz="3200" b="1" i="1" dirty="0" err="1"/>
              <a:t>redirect_uri</a:t>
            </a:r>
            <a:r>
              <a:rPr lang="en-US" sz="3200" dirty="0"/>
              <a:t> validation should use strict string equality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24B20-FB8F-B9EF-66FB-F69CEBCAEFB7}"/>
              </a:ext>
            </a:extLst>
          </p:cNvPr>
          <p:cNvSpPr txBox="1"/>
          <p:nvPr/>
        </p:nvSpPr>
        <p:spPr>
          <a:xfrm>
            <a:off x="945698" y="3506654"/>
            <a:ext cx="11006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2) IdPs server should </a:t>
            </a:r>
            <a:r>
              <a:rPr lang="en-US" sz="3200" u="sng" dirty="0"/>
              <a:t>never sanitize</a:t>
            </a:r>
            <a:r>
              <a:rPr lang="en-US" sz="3200" dirty="0"/>
              <a:t>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to avoid introducing any discrepancy, instead should validate them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3903C-46A5-20D8-CE37-14E8E6BC1CB3}"/>
              </a:ext>
            </a:extLst>
          </p:cNvPr>
          <p:cNvSpPr txBox="1"/>
          <p:nvPr/>
        </p:nvSpPr>
        <p:spPr>
          <a:xfrm>
            <a:off x="945698" y="4739179"/>
            <a:ext cx="10896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3) IdPs should validate </a:t>
            </a:r>
            <a:r>
              <a:rPr lang="en-US" sz="3200" b="1" dirty="0" err="1"/>
              <a:t>redirect_uri</a:t>
            </a:r>
            <a:r>
              <a:rPr lang="en-US" sz="3200" dirty="0"/>
              <a:t> and block Authorization request where </a:t>
            </a:r>
            <a:r>
              <a:rPr lang="en-US" sz="3200" b="1" i="1" dirty="0"/>
              <a:t>Code</a:t>
            </a:r>
            <a:r>
              <a:rPr lang="en-US" sz="3200" dirty="0"/>
              <a:t> or </a:t>
            </a:r>
            <a:r>
              <a:rPr lang="en-US" sz="3200" b="1" i="1" dirty="0"/>
              <a:t>state </a:t>
            </a:r>
            <a:r>
              <a:rPr lang="en-US" sz="3200" dirty="0"/>
              <a:t>parameters are included in the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as parameter.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0"/>
    </mc:Choice>
    <mc:Fallback xmlns="">
      <p:transition spd="slow" advTm="6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22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22C74-64BB-3107-593D-50EE401C938C}"/>
              </a:ext>
            </a:extLst>
          </p:cNvPr>
          <p:cNvSpPr txBox="1"/>
          <p:nvPr/>
        </p:nvSpPr>
        <p:spPr>
          <a:xfrm>
            <a:off x="565479" y="2199997"/>
            <a:ext cx="452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February 2023 first contact with OAuth WG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9C8D1-CB41-9A0B-9E11-568D8E2A4D0F}"/>
              </a:ext>
            </a:extLst>
          </p:cNvPr>
          <p:cNvSpPr txBox="1"/>
          <p:nvPr/>
        </p:nvSpPr>
        <p:spPr>
          <a:xfrm>
            <a:off x="9448610" y="136523"/>
            <a:ext cx="275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Summary</a:t>
            </a:r>
            <a:r>
              <a:rPr lang="it-IT" sz="2000" dirty="0"/>
              <a:t> and </a:t>
            </a:r>
            <a:r>
              <a:rPr lang="it-IT" sz="2000" dirty="0" err="1"/>
              <a:t>discussion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44A4E-42C0-DA95-083C-7883DBBCAD14}"/>
              </a:ext>
            </a:extLst>
          </p:cNvPr>
          <p:cNvSpPr txBox="1"/>
          <p:nvPr/>
        </p:nvSpPr>
        <p:spPr>
          <a:xfrm>
            <a:off x="565479" y="892319"/>
            <a:ext cx="945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Our concept takes time, effort and doesn’t bring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84791-43E2-9563-0848-695D32BA320A}"/>
              </a:ext>
            </a:extLst>
          </p:cNvPr>
          <p:cNvSpPr txBox="1"/>
          <p:nvPr/>
        </p:nvSpPr>
        <p:spPr>
          <a:xfrm>
            <a:off x="5132995" y="223233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369BE-595B-E684-9B78-DED373D689F8}"/>
              </a:ext>
            </a:extLst>
          </p:cNvPr>
          <p:cNvSpPr txBox="1"/>
          <p:nvPr/>
        </p:nvSpPr>
        <p:spPr>
          <a:xfrm>
            <a:off x="5630627" y="2228856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2023 OSW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19A1D-0939-42AC-D252-D8612F0FC48D}"/>
              </a:ext>
            </a:extLst>
          </p:cNvPr>
          <p:cNvSpPr txBox="1"/>
          <p:nvPr/>
        </p:nvSpPr>
        <p:spPr>
          <a:xfrm>
            <a:off x="7981816" y="2216048"/>
            <a:ext cx="354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November 2023 BCP Acknowledged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53804-3C69-2475-EC6D-776A249AA413}"/>
              </a:ext>
            </a:extLst>
          </p:cNvPr>
          <p:cNvSpPr txBox="1"/>
          <p:nvPr/>
        </p:nvSpPr>
        <p:spPr>
          <a:xfrm>
            <a:off x="7535876" y="22288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12F0CC5A-0C8C-8049-80A7-0A034D72173B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6754559" y="2409255"/>
            <a:ext cx="592385" cy="970249"/>
          </a:xfrm>
          <a:prstGeom prst="bentConnector2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871F16-2014-7002-0CCA-EFA7A2AE5CB4}"/>
              </a:ext>
            </a:extLst>
          </p:cNvPr>
          <p:cNvSpPr txBox="1"/>
          <p:nvPr/>
        </p:nvSpPr>
        <p:spPr>
          <a:xfrm>
            <a:off x="7690768" y="3005906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OpenID conformance test suite updated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10ADDBB8-577B-0538-5C93-972766A6B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1947" y="1984555"/>
            <a:ext cx="584774" cy="584774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A55DC42-D8EF-8A53-1563-0539909F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6697" y="2793888"/>
            <a:ext cx="584774" cy="584774"/>
          </a:xfrm>
          <a:prstGeom prst="rect">
            <a:avLst/>
          </a:prstGeom>
        </p:spPr>
      </p:pic>
      <p:pic>
        <p:nvPicPr>
          <p:cNvPr id="2" name="Picture 1" descr="A group of people with a gear&#10;&#10;Description automatically generated">
            <a:extLst>
              <a:ext uri="{FF2B5EF4-FFF2-40B4-BE49-F238E27FC236}">
                <a16:creationId xmlns:a16="http://schemas.microsoft.com/office/drawing/2014/main" id="{563F8E77-D4AD-FA6B-0E4F-FC425EC13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25" y="4098330"/>
            <a:ext cx="2232683" cy="1674513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90D2F8-40C4-A2DA-639E-B80EB91B3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1337" y="4098330"/>
            <a:ext cx="1674513" cy="1674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6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23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1510681" y="13652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Q&amp;A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C3DAB-0677-C157-7EC3-DE3955E0FFFF}"/>
              </a:ext>
            </a:extLst>
          </p:cNvPr>
          <p:cNvSpPr txBox="1"/>
          <p:nvPr/>
        </p:nvSpPr>
        <p:spPr>
          <a:xfrm>
            <a:off x="4675927" y="3044279"/>
            <a:ext cx="2840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83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ADECCA-A426-C5FD-5AE4-4CEB7C7CB58A}"/>
              </a:ext>
            </a:extLst>
          </p:cNvPr>
          <p:cNvSpPr txBox="1"/>
          <p:nvPr/>
        </p:nvSpPr>
        <p:spPr>
          <a:xfrm>
            <a:off x="1341186" y="269673"/>
            <a:ext cx="494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the </a:t>
            </a:r>
            <a:r>
              <a:rPr lang="it-IT" sz="3200" dirty="0" err="1"/>
              <a:t>heck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OAuth 2.0?</a:t>
            </a:r>
            <a:endParaRPr lang="en-US" sz="3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3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719503" y="136523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Introduction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992D6CF-B42D-3506-BB5F-EA459276F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9" y="1086999"/>
            <a:ext cx="4406666" cy="4206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2723BB-9F63-7C59-B455-BD121151321D}"/>
              </a:ext>
            </a:extLst>
          </p:cNvPr>
          <p:cNvSpPr txBox="1"/>
          <p:nvPr/>
        </p:nvSpPr>
        <p:spPr>
          <a:xfrm>
            <a:off x="6143703" y="1883090"/>
            <a:ext cx="77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Bob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12004-678D-BB3A-0A85-3ADEF75622F9}"/>
              </a:ext>
            </a:extLst>
          </p:cNvPr>
          <p:cNvSpPr txBox="1"/>
          <p:nvPr/>
        </p:nvSpPr>
        <p:spPr>
          <a:xfrm>
            <a:off x="7361617" y="1875409"/>
            <a:ext cx="174026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Service Provider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A53E3-65D4-41F5-08C2-1E32744F808A}"/>
              </a:ext>
            </a:extLst>
          </p:cNvPr>
          <p:cNvSpPr txBox="1"/>
          <p:nvPr/>
        </p:nvSpPr>
        <p:spPr>
          <a:xfrm>
            <a:off x="9594837" y="1874335"/>
            <a:ext cx="1740265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Identity Provider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1F9DD1-BA9C-A7A3-E385-76CE6519279A}"/>
              </a:ext>
            </a:extLst>
          </p:cNvPr>
          <p:cNvCxnSpPr>
            <a:cxnSpLocks/>
          </p:cNvCxnSpPr>
          <p:nvPr/>
        </p:nvCxnSpPr>
        <p:spPr>
          <a:xfrm>
            <a:off x="8230610" y="2270959"/>
            <a:ext cx="8671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4468AB-2784-7472-7F71-A09EE3927437}"/>
              </a:ext>
            </a:extLst>
          </p:cNvPr>
          <p:cNvCxnSpPr>
            <a:cxnSpLocks/>
          </p:cNvCxnSpPr>
          <p:nvPr/>
        </p:nvCxnSpPr>
        <p:spPr>
          <a:xfrm>
            <a:off x="10463042" y="2270959"/>
            <a:ext cx="8852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E3116F-85E1-99DD-9C36-68461541999E}"/>
              </a:ext>
            </a:extLst>
          </p:cNvPr>
          <p:cNvCxnSpPr>
            <a:cxnSpLocks/>
          </p:cNvCxnSpPr>
          <p:nvPr/>
        </p:nvCxnSpPr>
        <p:spPr>
          <a:xfrm>
            <a:off x="6531544" y="2270959"/>
            <a:ext cx="9194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F9E0A3-4CBC-5CBD-F3F1-C69F121775FC}"/>
              </a:ext>
            </a:extLst>
          </p:cNvPr>
          <p:cNvCxnSpPr>
            <a:cxnSpLocks/>
          </p:cNvCxnSpPr>
          <p:nvPr/>
        </p:nvCxnSpPr>
        <p:spPr>
          <a:xfrm>
            <a:off x="6531361" y="2758850"/>
            <a:ext cx="1699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76A1C4-33E2-9B55-B355-A1CEF218A171}"/>
              </a:ext>
            </a:extLst>
          </p:cNvPr>
          <p:cNvSpPr txBox="1"/>
          <p:nvPr/>
        </p:nvSpPr>
        <p:spPr>
          <a:xfrm>
            <a:off x="6531361" y="2358740"/>
            <a:ext cx="16990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Visits Website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38FA24-75E4-0800-F0BE-7F4FBE180F5C}"/>
              </a:ext>
            </a:extLst>
          </p:cNvPr>
          <p:cNvCxnSpPr>
            <a:cxnSpLocks/>
          </p:cNvCxnSpPr>
          <p:nvPr/>
        </p:nvCxnSpPr>
        <p:spPr>
          <a:xfrm>
            <a:off x="8230426" y="3374734"/>
            <a:ext cx="22324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8F1B6E5-205C-4AF1-3D26-C210A4D52506}"/>
              </a:ext>
            </a:extLst>
          </p:cNvPr>
          <p:cNvSpPr txBox="1"/>
          <p:nvPr/>
        </p:nvSpPr>
        <p:spPr>
          <a:xfrm>
            <a:off x="8237005" y="2974624"/>
            <a:ext cx="22324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Login Request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F24398-69AC-A66D-F126-844CF99C1BC5}"/>
              </a:ext>
            </a:extLst>
          </p:cNvPr>
          <p:cNvCxnSpPr>
            <a:cxnSpLocks/>
          </p:cNvCxnSpPr>
          <p:nvPr/>
        </p:nvCxnSpPr>
        <p:spPr>
          <a:xfrm>
            <a:off x="6538319" y="4016650"/>
            <a:ext cx="39335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6CCFD4-91E8-6506-FA6B-5C9FE5544A36}"/>
              </a:ext>
            </a:extLst>
          </p:cNvPr>
          <p:cNvSpPr txBox="1"/>
          <p:nvPr/>
        </p:nvSpPr>
        <p:spPr>
          <a:xfrm>
            <a:off x="6538319" y="3616540"/>
            <a:ext cx="393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FF"/>
                </a:highlight>
              </a:rPr>
              <a:t>User </a:t>
            </a:r>
            <a:r>
              <a:rPr lang="en-US" sz="1900" dirty="0">
                <a:highlight>
                  <a:srgbClr val="FFFFFF"/>
                </a:highlight>
              </a:rPr>
              <a:t>Authentication</a:t>
            </a:r>
            <a:r>
              <a:rPr lang="en-US" sz="2000" dirty="0">
                <a:highlight>
                  <a:srgbClr val="FFFFFF"/>
                </a:highlight>
              </a:rPr>
              <a:t> and Consent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10C11B-8343-E1A9-3641-D4E9EAAED04D}"/>
              </a:ext>
            </a:extLst>
          </p:cNvPr>
          <p:cNvCxnSpPr>
            <a:cxnSpLocks/>
          </p:cNvCxnSpPr>
          <p:nvPr/>
        </p:nvCxnSpPr>
        <p:spPr>
          <a:xfrm>
            <a:off x="8237004" y="4647114"/>
            <a:ext cx="223243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E05712-210D-BF45-EB08-89DFE6B8E7B9}"/>
              </a:ext>
            </a:extLst>
          </p:cNvPr>
          <p:cNvSpPr txBox="1"/>
          <p:nvPr/>
        </p:nvSpPr>
        <p:spPr>
          <a:xfrm>
            <a:off x="8237004" y="4194105"/>
            <a:ext cx="223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Login </a:t>
            </a:r>
            <a:r>
              <a:rPr lang="en-US" sz="1900" b="1" dirty="0"/>
              <a:t>Response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C1ED63-3220-AE09-1BBA-7DE40DC4F61D}"/>
              </a:ext>
            </a:extLst>
          </p:cNvPr>
          <p:cNvCxnSpPr>
            <a:cxnSpLocks/>
          </p:cNvCxnSpPr>
          <p:nvPr/>
        </p:nvCxnSpPr>
        <p:spPr>
          <a:xfrm>
            <a:off x="6542814" y="5264518"/>
            <a:ext cx="169906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FB936A0-A2F9-983F-C637-7A80E11B10C8}"/>
              </a:ext>
            </a:extLst>
          </p:cNvPr>
          <p:cNvSpPr txBox="1"/>
          <p:nvPr/>
        </p:nvSpPr>
        <p:spPr>
          <a:xfrm>
            <a:off x="6538320" y="4861453"/>
            <a:ext cx="170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"Hi, Bob!"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A1B1A6-EFB6-3501-E548-188D71930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651" y="1291951"/>
            <a:ext cx="566482" cy="566482"/>
          </a:xfrm>
          <a:prstGeom prst="rect">
            <a:avLst/>
          </a:prstGeom>
        </p:spPr>
      </p:pic>
      <p:pic>
        <p:nvPicPr>
          <p:cNvPr id="61" name="Picture 60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52ECD844-8DA7-6454-AE69-AE7978251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400" y="1347010"/>
            <a:ext cx="1098753" cy="554154"/>
          </a:xfrm>
          <a:prstGeom prst="rect">
            <a:avLst/>
          </a:prstGeom>
        </p:spPr>
      </p:pic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FDD5D7-C25E-EAB6-1268-1096918A4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3769" y="1284675"/>
            <a:ext cx="658180" cy="657631"/>
          </a:xfrm>
          <a:prstGeom prst="rect">
            <a:avLst/>
          </a:prstGeom>
        </p:spPr>
      </p:pic>
      <p:pic>
        <p:nvPicPr>
          <p:cNvPr id="5" name="Picture 4" descr="A black and white picture of a person&#10;&#10;Description automatically generated">
            <a:extLst>
              <a:ext uri="{FF2B5EF4-FFF2-40B4-BE49-F238E27FC236}">
                <a16:creationId xmlns:a16="http://schemas.microsoft.com/office/drawing/2014/main" id="{C09E19FC-D8A6-8D15-FADA-8FBEB0871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1321" y="4052909"/>
            <a:ext cx="843888" cy="673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B332E-C1CB-4DA2-D5D6-BCA6A2216407}"/>
              </a:ext>
            </a:extLst>
          </p:cNvPr>
          <p:cNvSpPr/>
          <p:nvPr/>
        </p:nvSpPr>
        <p:spPr>
          <a:xfrm>
            <a:off x="10637814" y="4219983"/>
            <a:ext cx="361950" cy="35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FD6080-13DE-B3D0-5FF6-D5A8D105D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5769" y="4149420"/>
            <a:ext cx="444795" cy="44479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2915A29A-8875-5A60-6C78-E9C38B49C2B7}"/>
              </a:ext>
            </a:extLst>
          </p:cNvPr>
          <p:cNvSpPr/>
          <p:nvPr/>
        </p:nvSpPr>
        <p:spPr>
          <a:xfrm>
            <a:off x="5877687" y="692465"/>
            <a:ext cx="5905500" cy="517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6"/>
    </mc:Choice>
    <mc:Fallback xmlns="">
      <p:transition spd="slow" advTm="5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43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1523">
            <a:extLst>
              <a:ext uri="{FF2B5EF4-FFF2-40B4-BE49-F238E27FC236}">
                <a16:creationId xmlns:a16="http://schemas.microsoft.com/office/drawing/2014/main" id="{4208B655-0265-F0AD-ACD4-E91E17682BEE}"/>
              </a:ext>
            </a:extLst>
          </p:cNvPr>
          <p:cNvCxnSpPr>
            <a:cxnSpLocks/>
          </p:cNvCxnSpPr>
          <p:nvPr/>
        </p:nvCxnSpPr>
        <p:spPr>
          <a:xfrm>
            <a:off x="6815973" y="3549206"/>
            <a:ext cx="1657455" cy="7722"/>
          </a:xfrm>
          <a:prstGeom prst="line">
            <a:avLst/>
          </a:prstGeom>
          <a:ln w="38100">
            <a:solidFill>
              <a:srgbClr val="0070C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523">
            <a:extLst>
              <a:ext uri="{FF2B5EF4-FFF2-40B4-BE49-F238E27FC236}">
                <a16:creationId xmlns:a16="http://schemas.microsoft.com/office/drawing/2014/main" id="{86B31D0B-3A89-A27D-91B9-0B3F6618D171}"/>
              </a:ext>
            </a:extLst>
          </p:cNvPr>
          <p:cNvCxnSpPr>
            <a:cxnSpLocks/>
          </p:cNvCxnSpPr>
          <p:nvPr/>
        </p:nvCxnSpPr>
        <p:spPr>
          <a:xfrm flipV="1">
            <a:off x="358625" y="3560922"/>
            <a:ext cx="1002911" cy="3403"/>
          </a:xfrm>
          <a:prstGeom prst="line">
            <a:avLst/>
          </a:prstGeom>
          <a:ln w="38100">
            <a:solidFill>
              <a:srgbClr val="00B0F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523">
            <a:extLst>
              <a:ext uri="{FF2B5EF4-FFF2-40B4-BE49-F238E27FC236}">
                <a16:creationId xmlns:a16="http://schemas.microsoft.com/office/drawing/2014/main" id="{771165EA-13BF-CAD6-5A48-87B89857BA0C}"/>
              </a:ext>
            </a:extLst>
          </p:cNvPr>
          <p:cNvCxnSpPr>
            <a:cxnSpLocks/>
          </p:cNvCxnSpPr>
          <p:nvPr/>
        </p:nvCxnSpPr>
        <p:spPr>
          <a:xfrm>
            <a:off x="1351361" y="3563637"/>
            <a:ext cx="152749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8C9DCC3-497E-4F47-6743-E82F66FBDAF0}"/>
              </a:ext>
            </a:extLst>
          </p:cNvPr>
          <p:cNvSpPr txBox="1"/>
          <p:nvPr/>
        </p:nvSpPr>
        <p:spPr>
          <a:xfrm>
            <a:off x="0" y="3650062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2012</a:t>
            </a:r>
            <a:endParaRPr lang="ko-KR" altLang="en-US" sz="28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D718BFC-55D5-FEAE-FF1E-EC7AB3CB3890}"/>
              </a:ext>
            </a:extLst>
          </p:cNvPr>
          <p:cNvSpPr txBox="1"/>
          <p:nvPr/>
        </p:nvSpPr>
        <p:spPr>
          <a:xfrm>
            <a:off x="834688" y="2885440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2013</a:t>
            </a:r>
            <a:endParaRPr lang="ko-KR" altLang="en-US" sz="28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35F86B-FCF2-2890-91D5-7BA1E569653C}"/>
              </a:ext>
            </a:extLst>
          </p:cNvPr>
          <p:cNvSpPr txBox="1"/>
          <p:nvPr/>
        </p:nvSpPr>
        <p:spPr>
          <a:xfrm>
            <a:off x="2440376" y="3629968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1E567EB-0D4E-A8B8-BED4-2063BBD55D9D}"/>
              </a:ext>
            </a:extLst>
          </p:cNvPr>
          <p:cNvSpPr txBox="1"/>
          <p:nvPr/>
        </p:nvSpPr>
        <p:spPr>
          <a:xfrm>
            <a:off x="4448822" y="2841438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EFEA72-CAC4-19DB-2678-A0860150E373}"/>
              </a:ext>
            </a:extLst>
          </p:cNvPr>
          <p:cNvSpPr txBox="1"/>
          <p:nvPr/>
        </p:nvSpPr>
        <p:spPr>
          <a:xfrm>
            <a:off x="6200723" y="3610174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6532B2-B3E8-0285-1361-0D57FB606AAE}"/>
              </a:ext>
            </a:extLst>
          </p:cNvPr>
          <p:cNvSpPr txBox="1"/>
          <p:nvPr/>
        </p:nvSpPr>
        <p:spPr>
          <a:xfrm flipH="1">
            <a:off x="89253" y="4217279"/>
            <a:ext cx="2464715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RFC6749 </a:t>
            </a:r>
            <a:r>
              <a:rPr lang="en-US" sz="16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OAuth 2.0 Authorization Framework</a:t>
            </a:r>
            <a:r>
              <a:rPr lang="en-US" sz="1600" i="1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altLang="ko-KR" sz="1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E830D5-B4B1-7F8A-725D-1BE2E2C2AA6F}"/>
              </a:ext>
            </a:extLst>
          </p:cNvPr>
          <p:cNvSpPr txBox="1"/>
          <p:nvPr/>
        </p:nvSpPr>
        <p:spPr>
          <a:xfrm flipH="1">
            <a:off x="89254" y="2423515"/>
            <a:ext cx="314458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60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RFC 6819 - OAuth 2.0 Threat Model and Security Considerations</a:t>
            </a:r>
            <a:r>
              <a:rPr lang="en-US" baseline="-25000" dirty="0"/>
              <a:t>[2]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49C2573-3EDE-9335-8545-F3B4CE940458}"/>
              </a:ext>
            </a:extLst>
          </p:cNvPr>
          <p:cNvSpPr txBox="1"/>
          <p:nvPr/>
        </p:nvSpPr>
        <p:spPr>
          <a:xfrm flipH="1">
            <a:off x="2615608" y="4041241"/>
            <a:ext cx="177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Covert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Redirect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CAB6E8F-5679-8026-1181-38E34C6FFA34}"/>
              </a:ext>
            </a:extLst>
          </p:cNvPr>
          <p:cNvSpPr txBox="1"/>
          <p:nvPr/>
        </p:nvSpPr>
        <p:spPr>
          <a:xfrm flipH="1">
            <a:off x="4343010" y="2339949"/>
            <a:ext cx="258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OAuth 2.0 Security Best Current Practic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637ACD2-B6B0-64F2-3504-47EA9DB8922E}"/>
              </a:ext>
            </a:extLst>
          </p:cNvPr>
          <p:cNvSpPr txBox="1"/>
          <p:nvPr/>
        </p:nvSpPr>
        <p:spPr>
          <a:xfrm flipH="1">
            <a:off x="6248295" y="4183544"/>
            <a:ext cx="202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Make Redirection Evil Again</a:t>
            </a:r>
            <a:r>
              <a:rPr lang="en-US" sz="1800" baseline="-25000" dirty="0">
                <a:effectLst/>
                <a:latin typeface="Calibri" panose="020F0502020204030204" pitchFamily="34" charset="0"/>
              </a:rPr>
              <a:t>[5]</a:t>
            </a:r>
            <a:endParaRPr lang="en-US" sz="16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54C2145-6681-26EF-7BF2-AF8238E0E42B}"/>
              </a:ext>
            </a:extLst>
          </p:cNvPr>
          <p:cNvSpPr txBox="1"/>
          <p:nvPr/>
        </p:nvSpPr>
        <p:spPr>
          <a:xfrm flipH="1">
            <a:off x="9018152" y="4038766"/>
            <a:ext cx="3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OAuth 2.0 Redirect URI Validation Falls Short, Literally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F05D880-3EAF-BA7B-CB7D-352E4548FCE5}"/>
              </a:ext>
            </a:extLst>
          </p:cNvPr>
          <p:cNvSpPr txBox="1"/>
          <p:nvPr/>
        </p:nvSpPr>
        <p:spPr>
          <a:xfrm flipH="1">
            <a:off x="7565950" y="2454217"/>
            <a:ext cx="397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OAuch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Exploring Security Compliance in the OAuth 2.0 Ecosystem</a:t>
            </a:r>
            <a:r>
              <a:rPr lang="en-US" b="0" i="0" u="none" strike="noStrike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  <a:endParaRPr lang="en-US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149709A-3BE2-22A0-D0E8-2CD15D84F711}"/>
              </a:ext>
            </a:extLst>
          </p:cNvPr>
          <p:cNvSpPr txBox="1"/>
          <p:nvPr/>
        </p:nvSpPr>
        <p:spPr>
          <a:xfrm>
            <a:off x="8103370" y="298355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50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9A0F163-9BB8-3E41-5FE1-2F3BCC441EAC}"/>
              </a:ext>
            </a:extLst>
          </p:cNvPr>
          <p:cNvSpPr txBox="1"/>
          <p:nvPr/>
        </p:nvSpPr>
        <p:spPr>
          <a:xfrm>
            <a:off x="10112725" y="3622430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4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C27B4F22-14F5-6E53-E4BF-89988D762EE8}"/>
              </a:ext>
            </a:extLst>
          </p:cNvPr>
          <p:cNvSpPr txBox="1"/>
          <p:nvPr/>
        </p:nvSpPr>
        <p:spPr>
          <a:xfrm>
            <a:off x="1341186" y="269673"/>
            <a:ext cx="5283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’’</a:t>
            </a:r>
            <a:r>
              <a:rPr lang="it-IT" sz="3200" dirty="0" err="1"/>
              <a:t>redirect_uri</a:t>
            </a:r>
            <a:r>
              <a:rPr lang="it-IT" sz="3200" dirty="0"/>
              <a:t>’’ </a:t>
            </a:r>
            <a:r>
              <a:rPr lang="it-IT" sz="3200" dirty="0" err="1"/>
              <a:t>attacks</a:t>
            </a:r>
            <a:r>
              <a:rPr lang="it-IT" sz="3200" dirty="0"/>
              <a:t> timeline</a:t>
            </a:r>
            <a:endParaRPr lang="en-US" sz="3200" dirty="0"/>
          </a:p>
        </p:txBody>
      </p:sp>
      <p:cxnSp>
        <p:nvCxnSpPr>
          <p:cNvPr id="194" name="직선 연결선 1523">
            <a:extLst>
              <a:ext uri="{FF2B5EF4-FFF2-40B4-BE49-F238E27FC236}">
                <a16:creationId xmlns:a16="http://schemas.microsoft.com/office/drawing/2014/main" id="{78CB525B-57B2-5314-C52A-D6DA65FA74D9}"/>
              </a:ext>
            </a:extLst>
          </p:cNvPr>
          <p:cNvCxnSpPr>
            <a:cxnSpLocks/>
          </p:cNvCxnSpPr>
          <p:nvPr/>
        </p:nvCxnSpPr>
        <p:spPr>
          <a:xfrm flipV="1">
            <a:off x="338275" y="3556929"/>
            <a:ext cx="0" cy="23420"/>
          </a:xfrm>
          <a:prstGeom prst="line">
            <a:avLst/>
          </a:prstGeom>
          <a:ln w="38100">
            <a:solidFill>
              <a:srgbClr val="00B0F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523">
            <a:extLst>
              <a:ext uri="{FF2B5EF4-FFF2-40B4-BE49-F238E27FC236}">
                <a16:creationId xmlns:a16="http://schemas.microsoft.com/office/drawing/2014/main" id="{C627021E-1C42-8FA8-E614-241AA1975839}"/>
              </a:ext>
            </a:extLst>
          </p:cNvPr>
          <p:cNvCxnSpPr>
            <a:cxnSpLocks/>
          </p:cNvCxnSpPr>
          <p:nvPr/>
        </p:nvCxnSpPr>
        <p:spPr>
          <a:xfrm flipV="1">
            <a:off x="1341186" y="3556929"/>
            <a:ext cx="20350" cy="1341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523">
            <a:extLst>
              <a:ext uri="{FF2B5EF4-FFF2-40B4-BE49-F238E27FC236}">
                <a16:creationId xmlns:a16="http://schemas.microsoft.com/office/drawing/2014/main" id="{38FB5DED-4FAA-79C6-B20F-85DA9B2E076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868683" y="3576946"/>
            <a:ext cx="3799" cy="4548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523">
            <a:extLst>
              <a:ext uri="{FF2B5EF4-FFF2-40B4-BE49-F238E27FC236}">
                <a16:creationId xmlns:a16="http://schemas.microsoft.com/office/drawing/2014/main" id="{EE16F141-17C5-A652-3A44-348E292ABCA6}"/>
              </a:ext>
            </a:extLst>
          </p:cNvPr>
          <p:cNvCxnSpPr>
            <a:cxnSpLocks/>
          </p:cNvCxnSpPr>
          <p:nvPr/>
        </p:nvCxnSpPr>
        <p:spPr>
          <a:xfrm>
            <a:off x="5098124" y="3556200"/>
            <a:ext cx="162681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1523">
            <a:extLst>
              <a:ext uri="{FF2B5EF4-FFF2-40B4-BE49-F238E27FC236}">
                <a16:creationId xmlns:a16="http://schemas.microsoft.com/office/drawing/2014/main" id="{46FC9D67-BEB1-B758-34B1-1362AA7A8EFE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6774024" y="3556929"/>
            <a:ext cx="0" cy="40471"/>
          </a:xfrm>
          <a:prstGeom prst="line">
            <a:avLst/>
          </a:prstGeom>
          <a:ln w="38100">
            <a:solidFill>
              <a:srgbClr val="0070C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523">
            <a:extLst>
              <a:ext uri="{FF2B5EF4-FFF2-40B4-BE49-F238E27FC236}">
                <a16:creationId xmlns:a16="http://schemas.microsoft.com/office/drawing/2014/main" id="{74DC83D9-455E-1B47-0BAE-5F6E0790589F}"/>
              </a:ext>
            </a:extLst>
          </p:cNvPr>
          <p:cNvCxnSpPr>
            <a:cxnSpLocks/>
          </p:cNvCxnSpPr>
          <p:nvPr/>
        </p:nvCxnSpPr>
        <p:spPr>
          <a:xfrm flipV="1">
            <a:off x="8515331" y="3555519"/>
            <a:ext cx="0" cy="11852"/>
          </a:xfrm>
          <a:prstGeom prst="line">
            <a:avLst/>
          </a:prstGeom>
          <a:ln w="38100">
            <a:solidFill>
              <a:srgbClr val="00B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95EA9F0-8C48-5E33-602D-CB7FB8F658EF}"/>
              </a:ext>
            </a:extLst>
          </p:cNvPr>
          <p:cNvSpPr txBox="1"/>
          <p:nvPr/>
        </p:nvSpPr>
        <p:spPr>
          <a:xfrm>
            <a:off x="11096021" y="136523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Timeline</a:t>
            </a:r>
            <a:endParaRPr lang="en-US" sz="2000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A87A70-8481-87ED-106D-1DF7E5FE9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983" y="2733432"/>
            <a:ext cx="888998" cy="888998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599DAC-F8D6-61D7-5A46-1F115D8E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525" y="2708402"/>
            <a:ext cx="888998" cy="888998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4AE4A2-A5C9-F9C2-5FFC-0930CE325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08" y="3627204"/>
            <a:ext cx="875004" cy="875004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E3716F8-C998-8716-1999-CECE2988E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028" y="2966556"/>
            <a:ext cx="499517" cy="462444"/>
          </a:xfrm>
          <a:prstGeom prst="rect">
            <a:avLst/>
          </a:prstGeom>
        </p:spPr>
      </p:pic>
      <p:cxnSp>
        <p:nvCxnSpPr>
          <p:cNvPr id="28" name="직선 연결선 1523">
            <a:extLst>
              <a:ext uri="{FF2B5EF4-FFF2-40B4-BE49-F238E27FC236}">
                <a16:creationId xmlns:a16="http://schemas.microsoft.com/office/drawing/2014/main" id="{2316DCF1-877C-19A1-C41F-9F42F243B255}"/>
              </a:ext>
            </a:extLst>
          </p:cNvPr>
          <p:cNvCxnSpPr>
            <a:cxnSpLocks/>
          </p:cNvCxnSpPr>
          <p:nvPr/>
        </p:nvCxnSpPr>
        <p:spPr>
          <a:xfrm flipV="1">
            <a:off x="8597476" y="3540463"/>
            <a:ext cx="1990938" cy="17486"/>
          </a:xfrm>
          <a:prstGeom prst="line">
            <a:avLst/>
          </a:prstGeom>
          <a:ln w="38100">
            <a:solidFill>
              <a:srgbClr val="00B05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23">
            <a:extLst>
              <a:ext uri="{FF2B5EF4-FFF2-40B4-BE49-F238E27FC236}">
                <a16:creationId xmlns:a16="http://schemas.microsoft.com/office/drawing/2014/main" id="{251DAEA7-0690-7BAA-B54D-915EA881BC43}"/>
              </a:ext>
            </a:extLst>
          </p:cNvPr>
          <p:cNvCxnSpPr>
            <a:cxnSpLocks/>
          </p:cNvCxnSpPr>
          <p:nvPr/>
        </p:nvCxnSpPr>
        <p:spPr>
          <a:xfrm flipV="1">
            <a:off x="10590028" y="3540463"/>
            <a:ext cx="1377339" cy="53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1523">
            <a:extLst>
              <a:ext uri="{FF2B5EF4-FFF2-40B4-BE49-F238E27FC236}">
                <a16:creationId xmlns:a16="http://schemas.microsoft.com/office/drawing/2014/main" id="{7EF76948-862D-DF9E-8700-A36E5CFDD41F}"/>
              </a:ext>
            </a:extLst>
          </p:cNvPr>
          <p:cNvCxnSpPr>
            <a:cxnSpLocks/>
          </p:cNvCxnSpPr>
          <p:nvPr/>
        </p:nvCxnSpPr>
        <p:spPr>
          <a:xfrm flipV="1">
            <a:off x="2872482" y="3550329"/>
            <a:ext cx="2229441" cy="1319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Picture 161" descr="A cross symbol clip art-cross symbol png download&#10;&#10;Description automatically generated">
            <a:extLst>
              <a:ext uri="{FF2B5EF4-FFF2-40B4-BE49-F238E27FC236}">
                <a16:creationId xmlns:a16="http://schemas.microsoft.com/office/drawing/2014/main" id="{61D6A8D6-F376-6233-65B7-CCF3862EF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429" y="3319522"/>
            <a:ext cx="479391" cy="501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10A24D-6899-7987-4625-C9C21C07D7EF}"/>
              </a:ext>
            </a:extLst>
          </p:cNvPr>
          <p:cNvSpPr txBox="1"/>
          <p:nvPr/>
        </p:nvSpPr>
        <p:spPr>
          <a:xfrm flipH="1">
            <a:off x="-36959" y="5726591"/>
            <a:ext cx="5831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D. Hardt. The </a:t>
            </a:r>
            <a:r>
              <a:rPr lang="en-US" sz="1000" dirty="0" err="1"/>
              <a:t>oauth</a:t>
            </a:r>
            <a:r>
              <a:rPr lang="en-US" sz="1000" dirty="0"/>
              <a:t> 2.0 authorization </a:t>
            </a:r>
            <a:r>
              <a:rPr lang="en-US" sz="1000" dirty="0" err="1"/>
              <a:t>framework,October</a:t>
            </a:r>
            <a:r>
              <a:rPr lang="en-US" sz="1000" dirty="0"/>
              <a:t> 2012. URL </a:t>
            </a:r>
            <a:r>
              <a:rPr lang="en-US" sz="1000" dirty="0">
                <a:hlinkClick r:id="rId9"/>
              </a:rPr>
              <a:t>https://tools.ietf.org/html/</a:t>
            </a:r>
            <a:r>
              <a:rPr lang="en-US" sz="1000" dirty="0"/>
              <a:t> rfc6749.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ACE04-89CE-5FE1-4C5E-E3FF5FD3720C}"/>
              </a:ext>
            </a:extLst>
          </p:cNvPr>
          <p:cNvSpPr txBox="1"/>
          <p:nvPr/>
        </p:nvSpPr>
        <p:spPr>
          <a:xfrm flipH="1">
            <a:off x="-47134" y="5897608"/>
            <a:ext cx="9312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[2] T. </a:t>
            </a:r>
            <a:r>
              <a:rPr lang="en-US" sz="1000" dirty="0" err="1"/>
              <a:t>Lodderstedt</a:t>
            </a:r>
            <a:r>
              <a:rPr lang="en-US" sz="1000" dirty="0"/>
              <a:t>, M. McGloin, and P. Hunt. </a:t>
            </a:r>
            <a:r>
              <a:rPr lang="en-US" sz="1000" dirty="0" err="1"/>
              <a:t>Oauth</a:t>
            </a:r>
            <a:r>
              <a:rPr lang="en-US" sz="1000" dirty="0"/>
              <a:t> 2.0 Threat Model and Security Considerations. RFC 6819, IETF, January 2013. URL http://</a:t>
            </a:r>
            <a:r>
              <a:rPr lang="en-US" sz="1000" dirty="0" err="1"/>
              <a:t>tools.ietf.org</a:t>
            </a:r>
            <a:r>
              <a:rPr lang="en-US" sz="1000" dirty="0"/>
              <a:t>/</a:t>
            </a:r>
            <a:r>
              <a:rPr lang="en-US" sz="1000" dirty="0" err="1"/>
              <a:t>rfc</a:t>
            </a:r>
            <a:r>
              <a:rPr lang="en-US" sz="1000" dirty="0"/>
              <a:t>/rfc6819.txt.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A4B6A-1DBB-EADE-87CC-9F1DAAF3827A}"/>
              </a:ext>
            </a:extLst>
          </p:cNvPr>
          <p:cNvSpPr txBox="1"/>
          <p:nvPr/>
        </p:nvSpPr>
        <p:spPr>
          <a:xfrm flipH="1">
            <a:off x="-47134" y="6050236"/>
            <a:ext cx="9312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[3] J. Wang, “Covert Redirect Vulnerability,” 2014. [Online]. Available: http://</a:t>
            </a:r>
            <a:r>
              <a:rPr lang="en-US" sz="1000" dirty="0" err="1"/>
              <a:t>tetraph.com</a:t>
            </a:r>
            <a:r>
              <a:rPr lang="en-US" sz="1000" dirty="0"/>
              <a:t>/</a:t>
            </a:r>
            <a:r>
              <a:rPr lang="en-US" sz="1000" dirty="0" err="1"/>
              <a:t>covert_redirect</a:t>
            </a:r>
            <a:r>
              <a:rPr lang="en-US" sz="1000" dirty="0"/>
              <a:t>/. </a:t>
            </a:r>
            <a:endParaRPr lang="en-US" sz="1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ED588-861F-E125-E2E5-F4C83EE80453}"/>
              </a:ext>
            </a:extLst>
          </p:cNvPr>
          <p:cNvSpPr txBox="1"/>
          <p:nvPr/>
        </p:nvSpPr>
        <p:spPr>
          <a:xfrm flipH="1">
            <a:off x="-50180" y="6221253"/>
            <a:ext cx="9315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[4] </a:t>
            </a:r>
            <a:r>
              <a:rPr lang="en-US" sz="1000" dirty="0" err="1"/>
              <a:t>Torsten</a:t>
            </a:r>
            <a:r>
              <a:rPr lang="en-US" sz="1000" dirty="0"/>
              <a:t> </a:t>
            </a:r>
            <a:r>
              <a:rPr lang="en-US" sz="1000" dirty="0" err="1"/>
              <a:t>Lodderstedt</a:t>
            </a:r>
            <a:r>
              <a:rPr lang="en-US" sz="1000" dirty="0"/>
              <a:t>, John Bradley, Andrey </a:t>
            </a:r>
            <a:r>
              <a:rPr lang="en-US" sz="1000" dirty="0" err="1"/>
              <a:t>Labunets</a:t>
            </a:r>
            <a:r>
              <a:rPr lang="en-US" sz="1000" dirty="0"/>
              <a:t>, and Daniel Fett. </a:t>
            </a:r>
            <a:r>
              <a:rPr lang="en-US" sz="1000" dirty="0" err="1"/>
              <a:t>Oauth</a:t>
            </a:r>
            <a:r>
              <a:rPr lang="en-US" sz="1000" dirty="0"/>
              <a:t> 2.0 security best current practice. Internet-Draft draft-ietf-oauth-security-topics-15,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042D6-1163-1AEA-698A-CAD95D3A79F0}"/>
              </a:ext>
            </a:extLst>
          </p:cNvPr>
          <p:cNvSpPr txBox="1"/>
          <p:nvPr/>
        </p:nvSpPr>
        <p:spPr>
          <a:xfrm flipH="1">
            <a:off x="-53222" y="6383184"/>
            <a:ext cx="9312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[5] Wang, </a:t>
            </a:r>
            <a:r>
              <a:rPr lang="en-US" sz="1000" dirty="0" err="1"/>
              <a:t>Xianbo</a:t>
            </a:r>
            <a:r>
              <a:rPr lang="en-US" sz="1000" dirty="0"/>
              <a:t>, et al. "Make redirection evil again: </a:t>
            </a:r>
            <a:r>
              <a:rPr lang="en-US" sz="1000" dirty="0" err="1"/>
              <a:t>Url</a:t>
            </a:r>
            <a:r>
              <a:rPr lang="en-US" sz="1000" dirty="0"/>
              <a:t> parser issues in </a:t>
            </a:r>
            <a:r>
              <a:rPr lang="en-US" sz="1000" dirty="0" err="1"/>
              <a:t>oauth</a:t>
            </a:r>
            <a:r>
              <a:rPr lang="en-US" sz="1000" dirty="0"/>
              <a:t>." </a:t>
            </a:r>
            <a:r>
              <a:rPr lang="en-US" sz="1000" i="1" dirty="0" err="1"/>
              <a:t>BlackHat</a:t>
            </a:r>
            <a:r>
              <a:rPr lang="en-US" sz="1000" i="1" dirty="0"/>
              <a:t> Asia</a:t>
            </a:r>
            <a:r>
              <a:rPr lang="en-US" sz="1000" dirty="0"/>
              <a:t> 2019 (2019).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A8D18-2818-BE8A-620B-6BD31B3C08F6}"/>
              </a:ext>
            </a:extLst>
          </p:cNvPr>
          <p:cNvSpPr txBox="1"/>
          <p:nvPr/>
        </p:nvSpPr>
        <p:spPr>
          <a:xfrm flipH="1">
            <a:off x="-56267" y="6535812"/>
            <a:ext cx="11228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[6] Pieter </a:t>
            </a:r>
            <a:r>
              <a:rPr lang="en-US" sz="1000" dirty="0" err="1"/>
              <a:t>Philippaerts</a:t>
            </a:r>
            <a:r>
              <a:rPr lang="en-US" sz="1000" dirty="0"/>
              <a:t>, Davy </a:t>
            </a:r>
            <a:r>
              <a:rPr lang="en-US" sz="1000" dirty="0" err="1"/>
              <a:t>Preuveneers</a:t>
            </a:r>
            <a:r>
              <a:rPr lang="en-US" sz="1000" dirty="0"/>
              <a:t>, and </a:t>
            </a:r>
            <a:r>
              <a:rPr lang="en-US" sz="1000" dirty="0" err="1"/>
              <a:t>Wouter</a:t>
            </a:r>
            <a:r>
              <a:rPr lang="en-US" sz="1000" dirty="0"/>
              <a:t> </a:t>
            </a:r>
            <a:r>
              <a:rPr lang="en-US" sz="1000" dirty="0" err="1"/>
              <a:t>Joosen</a:t>
            </a:r>
            <a:r>
              <a:rPr lang="en-US" sz="1000" dirty="0"/>
              <a:t>. 2022. </a:t>
            </a:r>
            <a:r>
              <a:rPr lang="en-US" sz="1000" dirty="0" err="1"/>
              <a:t>OAuch</a:t>
            </a:r>
            <a:r>
              <a:rPr lang="en-US" sz="1000" dirty="0"/>
              <a:t>: </a:t>
            </a:r>
            <a:r>
              <a:rPr lang="en-US" sz="1000" dirty="0" err="1"/>
              <a:t>Explor</a:t>
            </a:r>
            <a:r>
              <a:rPr lang="en-US" sz="1000" dirty="0"/>
              <a:t>- </a:t>
            </a:r>
            <a:r>
              <a:rPr lang="en-US" sz="1000" dirty="0" err="1"/>
              <a:t>ing</a:t>
            </a:r>
            <a:r>
              <a:rPr lang="en-US" sz="1000" dirty="0"/>
              <a:t> Security Compliance in the OAuth 2.0 Ecosystem. In International Symposium on Research in </a:t>
            </a:r>
            <a:r>
              <a:rPr lang="en-US" sz="1000" dirty="0" err="1"/>
              <a:t>Attacks,Intrusions</a:t>
            </a:r>
            <a:r>
              <a:rPr lang="en-US" sz="1000" dirty="0"/>
              <a:t> and Defenses.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60" grpId="0"/>
      <p:bldP spid="186" grpId="0"/>
      <p:bldP spid="185" grpId="0"/>
      <p:bldP spid="159" grpId="0"/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3" y="943722"/>
            <a:ext cx="10897663" cy="51652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9C3729-14AF-A025-FCD5-8C9B0C428CF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B44F3-4CDF-2234-B405-3AEC914F9878}"/>
              </a:ext>
            </a:extLst>
          </p:cNvPr>
          <p:cNvSpPr/>
          <p:nvPr/>
        </p:nvSpPr>
        <p:spPr>
          <a:xfrm>
            <a:off x="7790688" y="2807209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5</a:t>
            </a:fld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232F5-17F8-CFFC-A013-392FFA294EAB}"/>
              </a:ext>
            </a:extLst>
          </p:cNvPr>
          <p:cNvSpPr/>
          <p:nvPr/>
        </p:nvSpPr>
        <p:spPr>
          <a:xfrm>
            <a:off x="821485" y="5043862"/>
            <a:ext cx="1592068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4A4EF-E7B4-4A0A-D97D-ACE766B80F2B}"/>
              </a:ext>
            </a:extLst>
          </p:cNvPr>
          <p:cNvSpPr/>
          <p:nvPr/>
        </p:nvSpPr>
        <p:spPr>
          <a:xfrm>
            <a:off x="9552562" y="5000017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D6A24-184E-F17D-3D58-C53C28FCD495}"/>
              </a:ext>
            </a:extLst>
          </p:cNvPr>
          <p:cNvSpPr/>
          <p:nvPr/>
        </p:nvSpPr>
        <p:spPr>
          <a:xfrm>
            <a:off x="2446820" y="4925300"/>
            <a:ext cx="7047376" cy="98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E587D-474D-655C-B769-B401D8CCFB88}"/>
              </a:ext>
            </a:extLst>
          </p:cNvPr>
          <p:cNvSpPr/>
          <p:nvPr/>
        </p:nvSpPr>
        <p:spPr>
          <a:xfrm>
            <a:off x="9552562" y="3985328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DC8FD-3448-AFEE-9F5A-7DEE12C935EE}"/>
              </a:ext>
            </a:extLst>
          </p:cNvPr>
          <p:cNvSpPr/>
          <p:nvPr/>
        </p:nvSpPr>
        <p:spPr>
          <a:xfrm>
            <a:off x="809546" y="3144847"/>
            <a:ext cx="1501122" cy="1809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E34D4-6BAF-03DD-36C6-D973E9A9A084}"/>
              </a:ext>
            </a:extLst>
          </p:cNvPr>
          <p:cNvSpPr/>
          <p:nvPr/>
        </p:nvSpPr>
        <p:spPr>
          <a:xfrm>
            <a:off x="2446820" y="3910611"/>
            <a:ext cx="7047376" cy="98555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E0C6A-A94C-B160-15FE-FF4EC89AE6BF}"/>
              </a:ext>
            </a:extLst>
          </p:cNvPr>
          <p:cNvSpPr/>
          <p:nvPr/>
        </p:nvSpPr>
        <p:spPr>
          <a:xfrm>
            <a:off x="968801" y="3385661"/>
            <a:ext cx="1448836" cy="164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346505" y="136523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Code </a:t>
            </a:r>
            <a:r>
              <a:rPr lang="it-IT" sz="2000" dirty="0" err="1"/>
              <a:t>grant</a:t>
            </a:r>
            <a:r>
              <a:rPr lang="it-IT" sz="2000" dirty="0"/>
              <a:t> flow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7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7"/>
    </mc:Choice>
    <mc:Fallback xmlns="">
      <p:transition spd="slow" advTm="14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6" grpId="0" animBg="1"/>
      <p:bldP spid="2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6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FBD13-D6BF-64FE-B62D-932EFC54FBDC}"/>
              </a:ext>
            </a:extLst>
          </p:cNvPr>
          <p:cNvSpPr txBox="1"/>
          <p:nvPr/>
        </p:nvSpPr>
        <p:spPr>
          <a:xfrm>
            <a:off x="1496151" y="1058676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Current research trend analysis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83341-375A-7AED-A95D-3328696D545C}"/>
              </a:ext>
            </a:extLst>
          </p:cNvPr>
          <p:cNvSpPr txBox="1"/>
          <p:nvPr/>
        </p:nvSpPr>
        <p:spPr>
          <a:xfrm>
            <a:off x="1496151" y="3465557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Look </a:t>
            </a:r>
            <a:r>
              <a:rPr lang="it-IT" sz="3200" dirty="0" err="1"/>
              <a:t>at</a:t>
            </a:r>
            <a:r>
              <a:rPr lang="it-IT" sz="3200" dirty="0"/>
              <a:t> the ’’source’’ concept</a:t>
            </a:r>
            <a:endParaRPr lang="en-US" sz="3200" dirty="0"/>
          </a:p>
        </p:txBody>
      </p:sp>
      <p:pic>
        <p:nvPicPr>
          <p:cNvPr id="7" name="Picture 6" descr="A hand holding a coin&#10;&#10;Description automatically generated">
            <a:extLst>
              <a:ext uri="{FF2B5EF4-FFF2-40B4-BE49-F238E27FC236}">
                <a16:creationId xmlns:a16="http://schemas.microsoft.com/office/drawing/2014/main" id="{67D24A46-1F25-C94A-C49E-D3CFDCE9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940" y="2406950"/>
            <a:ext cx="825500" cy="749300"/>
          </a:xfrm>
          <a:prstGeom prst="rect">
            <a:avLst/>
          </a:prstGeom>
        </p:spPr>
      </p:pic>
      <p:pic>
        <p:nvPicPr>
          <p:cNvPr id="11" name="Picture 10" descr="A black and white image of a newspaper&#10;&#10;Description automatically generated">
            <a:extLst>
              <a:ext uri="{FF2B5EF4-FFF2-40B4-BE49-F238E27FC236}">
                <a16:creationId xmlns:a16="http://schemas.microsoft.com/office/drawing/2014/main" id="{C57DE93F-A433-28DA-CA27-07AA377F9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7221"/>
            <a:ext cx="977900" cy="76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E2272B-EE0B-334F-F2AE-93D1DFBA9A1B}"/>
              </a:ext>
            </a:extLst>
          </p:cNvPr>
          <p:cNvSpPr txBox="1"/>
          <p:nvPr/>
        </p:nvSpPr>
        <p:spPr>
          <a:xfrm>
            <a:off x="10719733" y="136523"/>
            <a:ext cx="147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Our</a:t>
            </a:r>
            <a:r>
              <a:rPr lang="it-IT" sz="2000" dirty="0"/>
              <a:t> concept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B5C65-FEB5-795E-A101-2B1B622CC922}"/>
              </a:ext>
            </a:extLst>
          </p:cNvPr>
          <p:cNvSpPr txBox="1"/>
          <p:nvPr/>
        </p:nvSpPr>
        <p:spPr>
          <a:xfrm>
            <a:off x="2951772" y="1898067"/>
            <a:ext cx="26001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500" dirty="0" err="1"/>
              <a:t>Covert</a:t>
            </a:r>
            <a:r>
              <a:rPr lang="it-IT" sz="2500" dirty="0"/>
              <a:t> </a:t>
            </a:r>
            <a:r>
              <a:rPr lang="it-IT" sz="2500" dirty="0" err="1"/>
              <a:t>redirect</a:t>
            </a:r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6EAB0-4DA3-45BE-B2D5-6F8B67C8FC68}"/>
              </a:ext>
            </a:extLst>
          </p:cNvPr>
          <p:cNvSpPr txBox="1"/>
          <p:nvPr/>
        </p:nvSpPr>
        <p:spPr>
          <a:xfrm>
            <a:off x="2951772" y="2679196"/>
            <a:ext cx="41328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Calibri" panose="020F0502020204030204" pitchFamily="34" charset="0"/>
              </a:rPr>
              <a:t>Make Redirection Evil Again</a:t>
            </a:r>
            <a:endParaRPr lang="en-US" sz="2500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0574EA-2E6F-4EFA-5A10-9B3C810A7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6812" y="1820476"/>
            <a:ext cx="1087139" cy="10871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83CAE4-DA6D-8E39-D6DD-AC5303CE3118}"/>
              </a:ext>
            </a:extLst>
          </p:cNvPr>
          <p:cNvSpPr txBox="1"/>
          <p:nvPr/>
        </p:nvSpPr>
        <p:spPr>
          <a:xfrm>
            <a:off x="8302125" y="2104548"/>
            <a:ext cx="26046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err="1"/>
              <a:t>External</a:t>
            </a:r>
            <a:r>
              <a:rPr lang="it-IT" sz="2500" dirty="0"/>
              <a:t> </a:t>
            </a:r>
            <a:r>
              <a:rPr lang="it-IT" sz="2500" dirty="0" err="1"/>
              <a:t>validation</a:t>
            </a:r>
            <a:endParaRPr lang="en-US"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C170C7-2330-F45E-7D8C-B55D6AA3F020}"/>
              </a:ext>
            </a:extLst>
          </p:cNvPr>
          <p:cNvSpPr txBox="1"/>
          <p:nvPr/>
        </p:nvSpPr>
        <p:spPr>
          <a:xfrm>
            <a:off x="2901627" y="4309792"/>
            <a:ext cx="2841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500" dirty="0"/>
              <a:t>Expert </a:t>
            </a:r>
            <a:r>
              <a:rPr lang="it-IT" sz="2500" dirty="0" err="1"/>
              <a:t>validation</a:t>
            </a:r>
            <a:endParaRPr lang="en-US" sz="2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4281A-2723-F60A-560A-40F2050A0B6E}"/>
              </a:ext>
            </a:extLst>
          </p:cNvPr>
          <p:cNvSpPr txBox="1"/>
          <p:nvPr/>
        </p:nvSpPr>
        <p:spPr>
          <a:xfrm>
            <a:off x="2951772" y="5140768"/>
            <a:ext cx="15424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500" dirty="0"/>
              <a:t>impact</a:t>
            </a:r>
            <a:endParaRPr lang="en-US" sz="2500" dirty="0"/>
          </a:p>
        </p:txBody>
      </p:sp>
      <p:pic>
        <p:nvPicPr>
          <p:cNvPr id="19" name="Picture 18" descr="A group of people with a gear&#10;&#10;Description automatically generated">
            <a:extLst>
              <a:ext uri="{FF2B5EF4-FFF2-40B4-BE49-F238E27FC236}">
                <a16:creationId xmlns:a16="http://schemas.microsoft.com/office/drawing/2014/main" id="{74242E44-4443-9319-31BA-14C927A62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229" y="3993528"/>
            <a:ext cx="1479441" cy="1109581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015B6D-CCEB-391F-E584-62A74A652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6557" y="4806146"/>
            <a:ext cx="1146297" cy="1146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0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2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7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4914F-135E-70B0-879E-C8ACF93B1476}"/>
              </a:ext>
            </a:extLst>
          </p:cNvPr>
          <p:cNvSpPr txBox="1"/>
          <p:nvPr/>
        </p:nvSpPr>
        <p:spPr>
          <a:xfrm>
            <a:off x="7775615" y="1921078"/>
            <a:ext cx="3857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-XSS style</a:t>
            </a:r>
          </a:p>
          <a:p>
            <a:r>
              <a:rPr lang="en-US" sz="2800" dirty="0"/>
              <a:t>-HTML injection</a:t>
            </a:r>
          </a:p>
          <a:p>
            <a:r>
              <a:rPr lang="en-US" sz="2800" dirty="0">
                <a:effectLst/>
              </a:rPr>
              <a:t>-Open redirect</a:t>
            </a:r>
          </a:p>
          <a:p>
            <a:r>
              <a:rPr lang="en-US" sz="2800" dirty="0"/>
              <a:t>-OAuth token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08069-4E3A-3BB4-2690-64B4827D7598}"/>
              </a:ext>
            </a:extLst>
          </p:cNvPr>
          <p:cNvSpPr txBox="1"/>
          <p:nvPr/>
        </p:nvSpPr>
        <p:spPr>
          <a:xfrm>
            <a:off x="3554371" y="5771577"/>
            <a:ext cx="508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</a:t>
            </a:r>
            <a:endParaRPr lang="en-US" sz="3200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4CF8908-D98B-EDBC-1DB0-59FD4E1DD696}"/>
              </a:ext>
            </a:extLst>
          </p:cNvPr>
          <p:cNvSpPr/>
          <p:nvPr/>
        </p:nvSpPr>
        <p:spPr>
          <a:xfrm>
            <a:off x="5379902" y="2075015"/>
            <a:ext cx="1432193" cy="1443210"/>
          </a:xfrm>
          <a:prstGeom prst="plus">
            <a:avLst>
              <a:gd name="adj" fmla="val 402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1C5C9-A654-4D36-B141-848D942A7B60}"/>
              </a:ext>
            </a:extLst>
          </p:cNvPr>
          <p:cNvSpPr txBox="1"/>
          <p:nvPr/>
        </p:nvSpPr>
        <p:spPr>
          <a:xfrm>
            <a:off x="1522317" y="2351965"/>
            <a:ext cx="3857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RFC </a:t>
            </a:r>
            <a:r>
              <a:rPr lang="en-US" sz="2800" b="1" i="1" dirty="0" err="1"/>
              <a:t>redirect_uri</a:t>
            </a:r>
            <a:r>
              <a:rPr lang="en-US" sz="2800" b="1" i="1" dirty="0"/>
              <a:t> </a:t>
            </a:r>
            <a:r>
              <a:rPr lang="en-US" sz="2800" dirty="0"/>
              <a:t>validation issue 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16C6C0D-B133-3854-CCC1-645CA7D429B3}"/>
              </a:ext>
            </a:extLst>
          </p:cNvPr>
          <p:cNvSpPr/>
          <p:nvPr/>
        </p:nvSpPr>
        <p:spPr>
          <a:xfrm>
            <a:off x="5818740" y="4212287"/>
            <a:ext cx="554515" cy="1388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8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8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963628"/>
            <a:ext cx="51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31892" y="1994773"/>
            <a:ext cx="11087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3.1.2.3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authorization server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MUST compare the two URIs using simple string 	comparison as defined in RFC 3986 Section 6.2.1.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31891" y="3143766"/>
            <a:ext cx="11087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3986 Section 6.2.1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Testing strings for equality is normally based on pair comparison of the characters</a:t>
            </a:r>
            <a:r>
              <a:rPr lang="en-US" sz="2400" dirty="0"/>
              <a:t> 	</a:t>
            </a:r>
            <a:r>
              <a:rPr lang="en-US" sz="2400" dirty="0">
                <a:effectLst/>
              </a:rPr>
              <a:t>that make up the strings, starting from the first and proceeding until both strings 	are exhausted, and all characters are found to be equal, until a pair of characters 	compares unequal, or until one of the strings is exhausted before the other.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2D028-849E-E7C7-A6C9-29233873A374}"/>
              </a:ext>
            </a:extLst>
          </p:cNvPr>
          <p:cNvSpPr/>
          <p:nvPr/>
        </p:nvSpPr>
        <p:spPr>
          <a:xfrm>
            <a:off x="4460354" y="2473956"/>
            <a:ext cx="602602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78CC-480C-145F-3981-FCD84555E2DA}"/>
              </a:ext>
            </a:extLst>
          </p:cNvPr>
          <p:cNvSpPr/>
          <p:nvPr/>
        </p:nvSpPr>
        <p:spPr>
          <a:xfrm>
            <a:off x="7221462" y="3639556"/>
            <a:ext cx="4250190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8C8A5-CEE7-2D3A-26C1-8B58797EEE2B}"/>
              </a:ext>
            </a:extLst>
          </p:cNvPr>
          <p:cNvSpPr/>
          <p:nvPr/>
        </p:nvSpPr>
        <p:spPr>
          <a:xfrm>
            <a:off x="1378939" y="3962240"/>
            <a:ext cx="9967813" cy="300652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681CC-3A84-4640-2E22-4B9F59CFC91C}"/>
              </a:ext>
            </a:extLst>
          </p:cNvPr>
          <p:cNvSpPr/>
          <p:nvPr/>
        </p:nvSpPr>
        <p:spPr>
          <a:xfrm>
            <a:off x="1369217" y="4318411"/>
            <a:ext cx="9967813" cy="300653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0CA46-73CC-9385-D748-5592FF2AE1A1}"/>
              </a:ext>
            </a:extLst>
          </p:cNvPr>
          <p:cNvSpPr/>
          <p:nvPr/>
        </p:nvSpPr>
        <p:spPr>
          <a:xfrm>
            <a:off x="1378939" y="4700584"/>
            <a:ext cx="9321808" cy="300651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987A7-3F38-0F64-BEA3-9CA7BD6BA764}"/>
              </a:ext>
            </a:extLst>
          </p:cNvPr>
          <p:cNvCxnSpPr>
            <a:cxnSpLocks/>
          </p:cNvCxnSpPr>
          <p:nvPr/>
        </p:nvCxnSpPr>
        <p:spPr>
          <a:xfrm>
            <a:off x="3810881" y="5001237"/>
            <a:ext cx="6821853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1CCCB-87D0-E631-4108-DE4920313696}"/>
              </a:ext>
            </a:extLst>
          </p:cNvPr>
          <p:cNvSpPr/>
          <p:nvPr/>
        </p:nvSpPr>
        <p:spPr>
          <a:xfrm>
            <a:off x="1369217" y="2796640"/>
            <a:ext cx="6026021" cy="34573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68"/>
    </mc:Choice>
    <mc:Fallback xmlns="">
      <p:transition spd="slow" advTm="107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6DF25-F526-55D2-7C5D-F44E50E10496}"/>
              </a:ext>
            </a:extLst>
          </p:cNvPr>
          <p:cNvSpPr txBox="1"/>
          <p:nvPr/>
        </p:nvSpPr>
        <p:spPr>
          <a:xfrm>
            <a:off x="1174932" y="269673"/>
            <a:ext cx="4251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F2532-556D-B1DE-AE06-2D8F8AD73E78}"/>
              </a:ext>
            </a:extLst>
          </p:cNvPr>
          <p:cNvSpPr txBox="1"/>
          <p:nvPr/>
        </p:nvSpPr>
        <p:spPr>
          <a:xfrm>
            <a:off x="2678977" y="1937058"/>
            <a:ext cx="1425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Bob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6676A-F940-70EF-187D-8BC61158C10C}"/>
              </a:ext>
            </a:extLst>
          </p:cNvPr>
          <p:cNvSpPr txBox="1"/>
          <p:nvPr/>
        </p:nvSpPr>
        <p:spPr>
          <a:xfrm>
            <a:off x="4711637" y="1896259"/>
            <a:ext cx="318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Service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7ECC9-145F-4DCF-EBC9-E6A98F271081}"/>
              </a:ext>
            </a:extLst>
          </p:cNvPr>
          <p:cNvSpPr txBox="1"/>
          <p:nvPr/>
        </p:nvSpPr>
        <p:spPr>
          <a:xfrm>
            <a:off x="8037011" y="1822746"/>
            <a:ext cx="318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Identity Provider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5CA5A3-C018-86C2-7B3B-00622453F793}"/>
              </a:ext>
            </a:extLst>
          </p:cNvPr>
          <p:cNvCxnSpPr>
            <a:cxnSpLocks/>
          </p:cNvCxnSpPr>
          <p:nvPr/>
        </p:nvCxnSpPr>
        <p:spPr>
          <a:xfrm>
            <a:off x="6306811" y="2197040"/>
            <a:ext cx="3266" cy="3929439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565B1F-AD9C-6859-4A28-FD140606AD5D}"/>
              </a:ext>
            </a:extLst>
          </p:cNvPr>
          <p:cNvCxnSpPr>
            <a:cxnSpLocks/>
          </p:cNvCxnSpPr>
          <p:nvPr/>
        </p:nvCxnSpPr>
        <p:spPr>
          <a:xfrm flipH="1">
            <a:off x="9624486" y="2131849"/>
            <a:ext cx="7698" cy="4049797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03A812-7533-032F-8A2C-72204291E243}"/>
              </a:ext>
            </a:extLst>
          </p:cNvPr>
          <p:cNvCxnSpPr>
            <a:cxnSpLocks/>
          </p:cNvCxnSpPr>
          <p:nvPr/>
        </p:nvCxnSpPr>
        <p:spPr>
          <a:xfrm flipH="1">
            <a:off x="3363314" y="2314156"/>
            <a:ext cx="11445" cy="3735136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E1AA7-753E-D4F6-F87F-AA6D2F6C178F}"/>
              </a:ext>
            </a:extLst>
          </p:cNvPr>
          <p:cNvCxnSpPr>
            <a:cxnSpLocks/>
          </p:cNvCxnSpPr>
          <p:nvPr/>
        </p:nvCxnSpPr>
        <p:spPr>
          <a:xfrm>
            <a:off x="3391921" y="2880770"/>
            <a:ext cx="29148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53C92B-56F7-6FD8-A88C-EB67D5182AB5}"/>
              </a:ext>
            </a:extLst>
          </p:cNvPr>
          <p:cNvSpPr txBox="1"/>
          <p:nvPr/>
        </p:nvSpPr>
        <p:spPr>
          <a:xfrm>
            <a:off x="3391921" y="2314156"/>
            <a:ext cx="31115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Visits Website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F01AB5-AE5D-96FF-3EA3-158B308D7491}"/>
              </a:ext>
            </a:extLst>
          </p:cNvPr>
          <p:cNvCxnSpPr>
            <a:cxnSpLocks/>
          </p:cNvCxnSpPr>
          <p:nvPr/>
        </p:nvCxnSpPr>
        <p:spPr>
          <a:xfrm>
            <a:off x="6306810" y="3404094"/>
            <a:ext cx="3325374" cy="5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296C98-8AE0-7045-D313-46538B7A021A}"/>
              </a:ext>
            </a:extLst>
          </p:cNvPr>
          <p:cNvSpPr txBox="1"/>
          <p:nvPr/>
        </p:nvSpPr>
        <p:spPr>
          <a:xfrm>
            <a:off x="6616649" y="2855826"/>
            <a:ext cx="30950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Login Request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71DC3D-3FE6-FDC5-716F-5B30B2521333}"/>
              </a:ext>
            </a:extLst>
          </p:cNvPr>
          <p:cNvCxnSpPr>
            <a:cxnSpLocks/>
          </p:cNvCxnSpPr>
          <p:nvPr/>
        </p:nvCxnSpPr>
        <p:spPr>
          <a:xfrm>
            <a:off x="3398879" y="4138570"/>
            <a:ext cx="6233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6F1C31F-CA3C-624E-C43B-5FB3C5208DA5}"/>
              </a:ext>
            </a:extLst>
          </p:cNvPr>
          <p:cNvSpPr txBox="1"/>
          <p:nvPr/>
        </p:nvSpPr>
        <p:spPr>
          <a:xfrm>
            <a:off x="4757438" y="3565909"/>
            <a:ext cx="361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FF"/>
                </a:highlight>
              </a:rPr>
              <a:t>User </a:t>
            </a:r>
            <a:r>
              <a:rPr lang="en-US" sz="1900" dirty="0">
                <a:highlight>
                  <a:srgbClr val="FFFFFF"/>
                </a:highlight>
              </a:rPr>
              <a:t>Authentication</a:t>
            </a:r>
            <a:r>
              <a:rPr lang="en-US" sz="2000" dirty="0">
                <a:highlight>
                  <a:srgbClr val="FFFFFF"/>
                </a:highlight>
              </a:rPr>
              <a:t> and Consent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8150A-1430-C8D1-40EE-87398E08AB8C}"/>
              </a:ext>
            </a:extLst>
          </p:cNvPr>
          <p:cNvSpPr txBox="1"/>
          <p:nvPr/>
        </p:nvSpPr>
        <p:spPr>
          <a:xfrm>
            <a:off x="7689078" y="4823708"/>
            <a:ext cx="192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Login </a:t>
            </a:r>
            <a:r>
              <a:rPr lang="en-US" sz="1900" b="1" dirty="0"/>
              <a:t>Response</a:t>
            </a:r>
          </a:p>
        </p:txBody>
      </p:sp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1A76BC-B0F0-9512-E671-96D1AC7C3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35" y="808708"/>
            <a:ext cx="1037403" cy="1037403"/>
          </a:xfrm>
          <a:prstGeom prst="rect">
            <a:avLst/>
          </a:prstGeom>
        </p:spPr>
      </p:pic>
      <p:pic>
        <p:nvPicPr>
          <p:cNvPr id="32" name="Picture 31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0328567E-3F13-95CB-24A8-5A9FF8266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692" y="914944"/>
            <a:ext cx="2012155" cy="1014827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14A51D-E8C1-953F-387E-5F1260C2A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821" y="729256"/>
            <a:ext cx="1205330" cy="1204325"/>
          </a:xfrm>
          <a:prstGeom prst="rect">
            <a:avLst/>
          </a:prstGeom>
        </p:spPr>
      </p:pic>
      <p:pic>
        <p:nvPicPr>
          <p:cNvPr id="34" name="Picture 33" descr="A black and white picture of a person&#10;&#10;Description automatically generated">
            <a:extLst>
              <a:ext uri="{FF2B5EF4-FFF2-40B4-BE49-F238E27FC236}">
                <a16:creationId xmlns:a16="http://schemas.microsoft.com/office/drawing/2014/main" id="{1C696410-792B-E110-45BF-315FD7125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207" y="4449377"/>
            <a:ext cx="843888" cy="673052"/>
          </a:xfrm>
          <a:prstGeom prst="rect">
            <a:avLst/>
          </a:prstGeom>
        </p:spPr>
      </p:pic>
      <p:pic>
        <p:nvPicPr>
          <p:cNvPr id="37" name="Picture 36" descr="A black tangled line on a white background&#10;&#10;Description automatically generated">
            <a:extLst>
              <a:ext uri="{FF2B5EF4-FFF2-40B4-BE49-F238E27FC236}">
                <a16:creationId xmlns:a16="http://schemas.microsoft.com/office/drawing/2014/main" id="{49A83FFD-8011-B7DB-BB1B-6323A2EF6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597" y="2757997"/>
            <a:ext cx="1047387" cy="631034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32776C-B34C-7915-B7B9-4091257BA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1747" y="3565295"/>
            <a:ext cx="1518811" cy="1518811"/>
          </a:xfrm>
          <a:prstGeom prst="rect">
            <a:avLst/>
          </a:prstGeom>
        </p:spPr>
      </p:pic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68766F5-F0C6-B440-00F5-3AA4AAAEFFD2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9660792" y="3404094"/>
            <a:ext cx="1940361" cy="161201"/>
          </a:xfrm>
          <a:prstGeom prst="bentConnector2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C24D4A5-67C6-2849-F388-ACFD7E7AAD2E}"/>
              </a:ext>
            </a:extLst>
          </p:cNvPr>
          <p:cNvCxnSpPr>
            <a:cxnSpLocks/>
            <a:stCxn id="47" idx="2"/>
          </p:cNvCxnSpPr>
          <p:nvPr/>
        </p:nvCxnSpPr>
        <p:spPr>
          <a:xfrm rot="5400000">
            <a:off x="10555795" y="4189104"/>
            <a:ext cx="150356" cy="1940361"/>
          </a:xfrm>
          <a:prstGeom prst="bentConnector2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9E3C2F-FEF6-9B20-5FBD-92AA4584478D}"/>
              </a:ext>
            </a:extLst>
          </p:cNvPr>
          <p:cNvCxnSpPr>
            <a:cxnSpLocks/>
          </p:cNvCxnSpPr>
          <p:nvPr/>
        </p:nvCxnSpPr>
        <p:spPr>
          <a:xfrm>
            <a:off x="6305117" y="5248054"/>
            <a:ext cx="1895553" cy="2"/>
          </a:xfrm>
          <a:prstGeom prst="straightConnector1">
            <a:avLst/>
          </a:prstGeom>
          <a:ln w="38100" cmpd="sng">
            <a:solidFill>
              <a:schemeClr val="tx1">
                <a:alpha val="25000"/>
              </a:schemeClr>
            </a:solidFill>
            <a:prstDash val="sysDot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91F5DE9-E299-DF47-3344-481B6854FE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11771" y="5248055"/>
            <a:ext cx="1058893" cy="648931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7E1EC1-D376-C56C-25C8-372CF597CD84}"/>
              </a:ext>
            </a:extLst>
          </p:cNvPr>
          <p:cNvCxnSpPr>
            <a:cxnSpLocks/>
          </p:cNvCxnSpPr>
          <p:nvPr/>
        </p:nvCxnSpPr>
        <p:spPr>
          <a:xfrm>
            <a:off x="7370663" y="5248056"/>
            <a:ext cx="225982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9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436197" y="136523"/>
            <a:ext cx="1759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Path</a:t>
            </a:r>
            <a:r>
              <a:rPr lang="it-IT" sz="2000" dirty="0"/>
              <a:t> </a:t>
            </a:r>
            <a:r>
              <a:rPr lang="it-IT" sz="2000" dirty="0" err="1"/>
              <a:t>Confusion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63" name="Picture 62" descr="A black and white illustration of a hacker&#10;&#10;Description automatically generated">
            <a:extLst>
              <a:ext uri="{FF2B5EF4-FFF2-40B4-BE49-F238E27FC236}">
                <a16:creationId xmlns:a16="http://schemas.microsoft.com/office/drawing/2014/main" id="{C146678A-8538-4E08-CBE3-548F536A4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7614" y="5559915"/>
            <a:ext cx="1242972" cy="1133128"/>
          </a:xfrm>
          <a:prstGeom prst="rect">
            <a:avLst/>
          </a:prstGeom>
        </p:spPr>
      </p:pic>
      <p:pic>
        <p:nvPicPr>
          <p:cNvPr id="58" name="Picture 57" descr="A black tangled rope on a white background&#10;&#10;Description automatically generated">
            <a:extLst>
              <a:ext uri="{FF2B5EF4-FFF2-40B4-BE49-F238E27FC236}">
                <a16:creationId xmlns:a16="http://schemas.microsoft.com/office/drawing/2014/main" id="{2A7BBE05-2FC9-6706-BDD3-E523EE996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0252" y="5044265"/>
            <a:ext cx="411797" cy="40757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B184608-EF78-F5AA-BEF9-C02734EFA882}"/>
              </a:ext>
            </a:extLst>
          </p:cNvPr>
          <p:cNvSpPr txBox="1"/>
          <p:nvPr/>
        </p:nvSpPr>
        <p:spPr>
          <a:xfrm>
            <a:off x="179969" y="2912855"/>
            <a:ext cx="309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</a:rPr>
              <a:t>PathConfusion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>
                <a:solidFill>
                  <a:srgbClr val="FF0000"/>
                </a:solidFill>
                <a:effectLst/>
              </a:rPr>
              <a:t>/..%252F</a:t>
            </a:r>
            <a:r>
              <a:rPr lang="en-US" sz="1800" dirty="0">
                <a:solidFill>
                  <a:srgbClr val="0000FF"/>
                </a:solidFill>
                <a:effectLst/>
              </a:rPr>
              <a:t>FAKEPATH</a:t>
            </a:r>
          </a:p>
          <a:p>
            <a:r>
              <a:rPr lang="en-US" dirty="0">
                <a:solidFill>
                  <a:srgbClr val="FF0000"/>
                </a:solidFill>
              </a:rPr>
              <a:t>/%252e%252e%252F</a:t>
            </a:r>
            <a:r>
              <a:rPr lang="en-US" dirty="0">
                <a:solidFill>
                  <a:srgbClr val="0000FF"/>
                </a:solidFill>
              </a:rPr>
              <a:t>FAKEPATH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6936B-78F1-DE58-54E2-3B5A37F43CF4}"/>
              </a:ext>
            </a:extLst>
          </p:cNvPr>
          <p:cNvSpPr/>
          <p:nvPr/>
        </p:nvSpPr>
        <p:spPr>
          <a:xfrm>
            <a:off x="9791700" y="4616451"/>
            <a:ext cx="361950" cy="35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25B684-0F53-231B-3960-7D7EB6AA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655" y="4545888"/>
            <a:ext cx="444795" cy="444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8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62"/>
    </mc:Choice>
    <mc:Fallback xmlns="">
      <p:transition spd="slow" advTm="11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|2.3|3.9|9|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23.6|4|2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5|16.9|6|4.7|5.7|2.8|17.3|11|13.2|1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1|8.5|15.8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8.4|47|1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7.5|4.7|20.1|20.6|5.2|5.7|37.2|17.1|17.8|3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1|36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7|2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39.9|12.3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21.5|6.3|19.8|2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4.2|14.3|39.8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23514</TotalTime>
  <Words>2072</Words>
  <Application>Microsoft Macintosh PowerPoint</Application>
  <PresentationFormat>Widescreen</PresentationFormat>
  <Paragraphs>243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TimesNewRomanPS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Innocenti</dc:creator>
  <cp:lastModifiedBy>Tommaso Innocenti</cp:lastModifiedBy>
  <cp:revision>34</cp:revision>
  <dcterms:created xsi:type="dcterms:W3CDTF">2021-06-29T15:55:30Z</dcterms:created>
  <dcterms:modified xsi:type="dcterms:W3CDTF">2024-03-12T13:54:34Z</dcterms:modified>
</cp:coreProperties>
</file>