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97" r:id="rId3"/>
    <p:sldId id="274" r:id="rId4"/>
    <p:sldId id="295" r:id="rId5"/>
    <p:sldId id="275" r:id="rId6"/>
    <p:sldId id="277" r:id="rId7"/>
    <p:sldId id="278" r:id="rId8"/>
    <p:sldId id="283" r:id="rId9"/>
    <p:sldId id="280" r:id="rId10"/>
    <p:sldId id="279" r:id="rId11"/>
    <p:sldId id="281" r:id="rId12"/>
    <p:sldId id="289" r:id="rId13"/>
    <p:sldId id="285" r:id="rId14"/>
    <p:sldId id="292" r:id="rId15"/>
    <p:sldId id="296" r:id="rId16"/>
    <p:sldId id="288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82151"/>
  </p:normalViewPr>
  <p:slideViewPr>
    <p:cSldViewPr snapToGrid="0">
      <p:cViewPr varScale="1">
        <p:scale>
          <a:sx n="119" d="100"/>
          <a:sy n="119" d="100"/>
        </p:scale>
        <p:origin x="2280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887C-867E-3241-B205-9F806604144D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6C8D-2B70-6347-8DDB-25D1AA5F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attack and how </a:t>
            </a:r>
            <a:r>
              <a:rPr lang="en-US" sz="2000" dirty="0"/>
              <a:t>it increase the attack surface removing the race condition. </a:t>
            </a:r>
          </a:p>
          <a:p>
            <a:r>
              <a:rPr lang="en-US" dirty="0"/>
              <a:t>1) OPP leave OAuth parameters unused and vulnerable to leakage which RFC6749 section 3.1.2.5 warns about including third party in endpoint, we confirm that it still a common problem among Clients.</a:t>
            </a:r>
          </a:p>
          <a:p>
            <a:r>
              <a:rPr lang="en-US" dirty="0"/>
              <a:t>2) Now all the Client vulnerability become actionable leakage as well as other vulnerability which thanks to the race removal could escalates</a:t>
            </a:r>
          </a:p>
          <a:p>
            <a:r>
              <a:rPr lang="en-US" dirty="0"/>
              <a:t>Although a final </a:t>
            </a:r>
            <a:r>
              <a:rPr lang="en-US" dirty="0" err="1"/>
              <a:t>defence</a:t>
            </a:r>
            <a:r>
              <a:rPr lang="en-US" dirty="0"/>
              <a:t> is in place in Access token request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Idp</a:t>
            </a:r>
            <a:r>
              <a:rPr lang="en-US" dirty="0"/>
              <a:t> must check </a:t>
            </a:r>
            <a:r>
              <a:rPr lang="en-US" dirty="0" err="1"/>
              <a:t>redirect_uri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Vulnerability disclosed 2018 becomes actionable enabling the attacker to perform an account takeover.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7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Vulnerability disclosed 2018 becomes actionable enabling the attacker to perform an account takeover.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identified are not bug but problem rooted in the RFC specification language which doesn’t account for new threat like </a:t>
            </a:r>
            <a:r>
              <a:rPr lang="en-US" dirty="0" err="1"/>
              <a:t>PathConfusion</a:t>
            </a:r>
            <a:endParaRPr lang="en-US" dirty="0"/>
          </a:p>
          <a:p>
            <a:r>
              <a:rPr lang="en-US" dirty="0" err="1"/>
              <a:t>Redirect_uri</a:t>
            </a:r>
            <a:r>
              <a:rPr lang="en-US" dirty="0"/>
              <a:t> must be of equal size and identical byte sequence</a:t>
            </a:r>
          </a:p>
          <a:p>
            <a:r>
              <a:rPr lang="en-US" dirty="0"/>
              <a:t>Observing code or state in </a:t>
            </a:r>
            <a:r>
              <a:rPr lang="en-US" dirty="0" err="1"/>
              <a:t>redirect_uri</a:t>
            </a:r>
            <a:r>
              <a:rPr lang="en-US" dirty="0"/>
              <a:t> is a clear indication of an attack or a </a:t>
            </a:r>
            <a:r>
              <a:rPr lang="en-US" dirty="0" err="1"/>
              <a:t>namespacing</a:t>
            </a:r>
            <a:r>
              <a:rPr lang="en-US" dirty="0"/>
              <a:t> problem of the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4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OAuth at higher level and the interaction of the 3 main actors the Client the resource owner and the authorization server IDP in our scheme </a:t>
            </a:r>
          </a:p>
          <a:p>
            <a:r>
              <a:rPr lang="en-US" dirty="0"/>
              <a:t>Facilitate login in sites usually Authorization code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grant is the focus of our talk the three-legged protocol. </a:t>
            </a:r>
            <a:r>
              <a:rPr lang="en-US" dirty="0" err="1"/>
              <a:t>Redirect_uri</a:t>
            </a:r>
            <a:r>
              <a:rPr lang="en-US" dirty="0"/>
              <a:t> defines the browser flow and for this reason has been targeted by attacker and researchers and this has been the primary focus of BCP where it hold a primary position.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the </a:t>
            </a:r>
            <a:r>
              <a:rPr lang="en-US" dirty="0" err="1"/>
              <a:t>redirect_uri</a:t>
            </a:r>
            <a:r>
              <a:rPr lang="en-US" dirty="0"/>
              <a:t> validation in RFC showing that different length of </a:t>
            </a:r>
            <a:r>
              <a:rPr lang="en-US" dirty="0" err="1"/>
              <a:t>redirect_uri</a:t>
            </a:r>
            <a:r>
              <a:rPr lang="en-US" dirty="0"/>
              <a:t> are allowed posing a security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what is path confusion and what this confusion can generate in the OAuth protocol by presenting our Path confusion primer to verify IdPs validation of </a:t>
            </a:r>
            <a:r>
              <a:rPr lang="en-US" dirty="0" err="1"/>
              <a:t>redirect_uri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directive allows the poisoning of the </a:t>
            </a:r>
            <a:r>
              <a:rPr lang="en-US" dirty="0" err="1"/>
              <a:t>redirect_uri</a:t>
            </a:r>
            <a:r>
              <a:rPr lang="en-US" dirty="0"/>
              <a:t> parameters including code and state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 confusion redirects to </a:t>
            </a:r>
            <a:r>
              <a:rPr lang="en-US" dirty="0" err="1"/>
              <a:t>unintend</a:t>
            </a:r>
            <a:r>
              <a:rPr lang="en-US" dirty="0"/>
              <a:t> path but not immediate menace for users</a:t>
            </a:r>
          </a:p>
          <a:p>
            <a:r>
              <a:rPr lang="en-US" dirty="0"/>
              <a:t>OPP in contrary creates confusion allowing attacker to mislead Client sites to authenticate the victim as the attackers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0548-0B5B-704D-A696-F4624F3E112F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6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5F65-F2DF-3E45-98C8-FC61C2007B52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C37-BAAB-D848-964A-B23F4037E45A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3ADE-82BC-F143-8786-5DD3BC9D61D7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A6C9-5A70-1848-A0DB-5AC99E4F8C88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F62-F2D4-4546-A26B-6BA91161C0E2}" type="datetime1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7B86-0F36-FA4F-832C-62B66B2591AF}" type="datetime1">
              <a:rPr lang="en-US" smtClean="0"/>
              <a:t>8/24/23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391D-739A-DC48-8DA7-8BFF8EC79F46}" type="datetime1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0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A89-62D7-7B41-A0D4-54088D538759}" type="datetime1">
              <a:rPr lang="en-US" smtClean="0"/>
              <a:t>8/24/23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1ADA-CB7A-7140-A199-F25935F55CA3}" type="datetime1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06DC-71FA-EC40-B3B2-C7F84C68B56C}" type="datetime1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5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6FF0-85C9-1A46-8D87-592845F4EDD7}" type="datetime1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9.em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D7ED37C-E45B-CB4E-BA8B-6551CDC0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6747"/>
            <a:ext cx="3278734" cy="1559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12C9A-E3DA-294F-A318-00782A35909D}"/>
              </a:ext>
            </a:extLst>
          </p:cNvPr>
          <p:cNvSpPr txBox="1"/>
          <p:nvPr/>
        </p:nvSpPr>
        <p:spPr>
          <a:xfrm>
            <a:off x="659027" y="1721150"/>
            <a:ext cx="10873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OAuth 2.0 Redirect URI Validation Falls Short, Literally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91DCF-53BF-7E4E-8B76-12FC880DE0D4}"/>
              </a:ext>
            </a:extLst>
          </p:cNvPr>
          <p:cNvSpPr txBox="1"/>
          <p:nvPr/>
        </p:nvSpPr>
        <p:spPr>
          <a:xfrm>
            <a:off x="475734" y="4608847"/>
            <a:ext cx="1124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Tommaso </a:t>
            </a:r>
            <a:r>
              <a:rPr lang="en-US" sz="2400" u="sng" dirty="0" err="1"/>
              <a:t>Innocenti</a:t>
            </a:r>
            <a:r>
              <a:rPr lang="en-US" sz="2400" dirty="0"/>
              <a:t>, Matteo </a:t>
            </a:r>
            <a:r>
              <a:rPr lang="en-US" sz="2400" dirty="0" err="1"/>
              <a:t>Golinelli</a:t>
            </a:r>
            <a:r>
              <a:rPr lang="en-US" sz="2400" dirty="0"/>
              <a:t>, Ali </a:t>
            </a:r>
            <a:r>
              <a:rPr lang="en-US" sz="2400" dirty="0" err="1"/>
              <a:t>Mirheidari</a:t>
            </a:r>
            <a:r>
              <a:rPr lang="en-US" sz="2400" dirty="0"/>
              <a:t>, </a:t>
            </a:r>
            <a:r>
              <a:rPr lang="en-US" sz="2400" dirty="0" err="1"/>
              <a:t>Kaan</a:t>
            </a:r>
            <a:r>
              <a:rPr lang="en-US" sz="2400" dirty="0"/>
              <a:t> </a:t>
            </a:r>
            <a:r>
              <a:rPr lang="en-US" sz="2400" dirty="0" err="1"/>
              <a:t>Onarlioglu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/>
              <a:t> Bruno </a:t>
            </a:r>
            <a:r>
              <a:rPr lang="en-US" sz="2400" dirty="0" err="1"/>
              <a:t>Crispo</a:t>
            </a:r>
            <a:r>
              <a:rPr lang="en-US" sz="2400" dirty="0"/>
              <a:t>, and </a:t>
            </a:r>
            <a:r>
              <a:rPr lang="en-US" sz="2400" dirty="0" err="1"/>
              <a:t>Engin</a:t>
            </a:r>
            <a:r>
              <a:rPr lang="en-US" sz="2400" dirty="0"/>
              <a:t> </a:t>
            </a:r>
            <a:r>
              <a:rPr lang="en-US" sz="2400" dirty="0" err="1"/>
              <a:t>Kirda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72E1C-D138-5B43-8296-E64CCD7A3509}"/>
              </a:ext>
            </a:extLst>
          </p:cNvPr>
          <p:cNvSpPr txBox="1"/>
          <p:nvPr/>
        </p:nvSpPr>
        <p:spPr>
          <a:xfrm>
            <a:off x="4072582" y="5488843"/>
            <a:ext cx="399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innocenti.t@northeastern.edu</a:t>
            </a:r>
            <a:endParaRPr lang="en-US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1EE2F9-156C-CCAF-C097-0B6CE1B42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2016" y="-861603"/>
            <a:ext cx="2919984" cy="2919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89A7CE-64EC-FED2-FC23-74BB0BA16707}"/>
              </a:ext>
            </a:extLst>
          </p:cNvPr>
          <p:cNvSpPr txBox="1"/>
          <p:nvPr/>
        </p:nvSpPr>
        <p:spPr>
          <a:xfrm>
            <a:off x="1663548" y="6272932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Appearing at ACSAC ’23 </a:t>
            </a:r>
          </a:p>
        </p:txBody>
      </p:sp>
      <p:pic>
        <p:nvPicPr>
          <p:cNvPr id="6" name="Picture 5" descr="A logo of a person with a pipe and a yellow lock&#10;&#10;Description automatically generated">
            <a:extLst>
              <a:ext uri="{FF2B5EF4-FFF2-40B4-BE49-F238E27FC236}">
                <a16:creationId xmlns:a16="http://schemas.microsoft.com/office/drawing/2014/main" id="{E1E6E218-4D2E-0B67-DB6B-7031F2408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41" y="5539582"/>
            <a:ext cx="1205526" cy="13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3"/>
    </mc:Choice>
    <mc:Fallback xmlns="">
      <p:transition spd="slow" advTm="194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10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609256" y="136523"/>
            <a:ext cx="158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Methodology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4F818-47E4-1DC5-D05A-57F90305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66" y="1174434"/>
            <a:ext cx="12376132" cy="4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9"/>
    </mc:Choice>
    <mc:Fallback xmlns="">
      <p:transition spd="slow" advTm="950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11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93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Results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06733-86DB-AE47-E906-A6C956A68BA9}"/>
              </a:ext>
            </a:extLst>
          </p:cNvPr>
          <p:cNvSpPr txBox="1"/>
          <p:nvPr/>
        </p:nvSpPr>
        <p:spPr>
          <a:xfrm>
            <a:off x="2764927" y="2079647"/>
            <a:ext cx="666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6/16 IdPs vulnerable to Path Confusion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48F46-8900-6031-DCB0-CC87991131E6}"/>
              </a:ext>
            </a:extLst>
          </p:cNvPr>
          <p:cNvSpPr txBox="1"/>
          <p:nvPr/>
        </p:nvSpPr>
        <p:spPr>
          <a:xfrm>
            <a:off x="1760070" y="3429000"/>
            <a:ext cx="883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10/16 </a:t>
            </a:r>
            <a:r>
              <a:rPr lang="it-IT" sz="3200" dirty="0" err="1"/>
              <a:t>IdPs</a:t>
            </a:r>
            <a:r>
              <a:rPr lang="it-IT" sz="3200" dirty="0"/>
              <a:t> </a:t>
            </a:r>
            <a:r>
              <a:rPr lang="it-IT" sz="3200" dirty="0" err="1"/>
              <a:t>vulnerable</a:t>
            </a:r>
            <a:r>
              <a:rPr lang="it-IT" sz="3200" dirty="0"/>
              <a:t> to </a:t>
            </a:r>
            <a:r>
              <a:rPr lang="it-IT" sz="3200" dirty="0" err="1"/>
              <a:t>OAuth</a:t>
            </a:r>
            <a:r>
              <a:rPr lang="it-IT" sz="3200" dirty="0"/>
              <a:t> </a:t>
            </a:r>
            <a:r>
              <a:rPr lang="it-IT" sz="3200" dirty="0" err="1"/>
              <a:t>Parameter</a:t>
            </a:r>
            <a:r>
              <a:rPr lang="it-IT" sz="3200" dirty="0"/>
              <a:t> </a:t>
            </a:r>
            <a:r>
              <a:rPr lang="it-IT" sz="3200" dirty="0" err="1"/>
              <a:t>Pollution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F03BC-F16A-84B7-9D87-4AA4F26503D1}"/>
              </a:ext>
            </a:extLst>
          </p:cNvPr>
          <p:cNvSpPr txBox="1"/>
          <p:nvPr/>
        </p:nvSpPr>
        <p:spPr>
          <a:xfrm>
            <a:off x="2452153" y="2552154"/>
            <a:ext cx="728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(Facebook, Microsoft, GitHub, Atlassian, NAVER, and VK)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0B4B7-ACF2-167C-00FD-2DD5EAD376FB}"/>
              </a:ext>
            </a:extLst>
          </p:cNvPr>
          <p:cNvSpPr txBox="1"/>
          <p:nvPr/>
        </p:nvSpPr>
        <p:spPr>
          <a:xfrm>
            <a:off x="2470684" y="4013775"/>
            <a:ext cx="7411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(LinkedIn, Microsoft, GitHub, Slack, VK, OK, NAVER, Yahoo, ORCID and LINE)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4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4"/>
    </mc:Choice>
    <mc:Fallback xmlns="">
      <p:transition spd="slow" advTm="43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12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EA7A6-B871-44BF-3DBC-357B6FDB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73" y="943722"/>
            <a:ext cx="10897663" cy="51652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1C8F6E1-9EF6-6D80-D1C6-4D65F466B8CF}"/>
              </a:ext>
            </a:extLst>
          </p:cNvPr>
          <p:cNvSpPr/>
          <p:nvPr/>
        </p:nvSpPr>
        <p:spPr>
          <a:xfrm>
            <a:off x="4688733" y="3858638"/>
            <a:ext cx="2315182" cy="38262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E16C-1EA6-6669-2082-23076A730B67}"/>
              </a:ext>
            </a:extLst>
          </p:cNvPr>
          <p:cNvSpPr txBox="1"/>
          <p:nvPr/>
        </p:nvSpPr>
        <p:spPr>
          <a:xfrm>
            <a:off x="1438355" y="426225"/>
            <a:ext cx="325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Are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doomed</a:t>
            </a:r>
            <a:r>
              <a:rPr lang="it-IT" sz="3200" dirty="0"/>
              <a:t>?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E65FDC-E292-6097-097E-53E0B95EB670}"/>
              </a:ext>
            </a:extLst>
          </p:cNvPr>
          <p:cNvSpPr/>
          <p:nvPr/>
        </p:nvSpPr>
        <p:spPr>
          <a:xfrm>
            <a:off x="6592111" y="2292485"/>
            <a:ext cx="2315182" cy="38262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138EE6C3-3232-088A-1A38-F1C3B516EA22}"/>
              </a:ext>
            </a:extLst>
          </p:cNvPr>
          <p:cNvSpPr/>
          <p:nvPr/>
        </p:nvSpPr>
        <p:spPr>
          <a:xfrm rot="5769518">
            <a:off x="2512588" y="2573382"/>
            <a:ext cx="700391" cy="810638"/>
          </a:xfrm>
          <a:prstGeom prst="lightningBol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450C24-8F66-7F99-9E4C-3229B096240E}"/>
              </a:ext>
            </a:extLst>
          </p:cNvPr>
          <p:cNvSpPr/>
          <p:nvPr/>
        </p:nvSpPr>
        <p:spPr>
          <a:xfrm>
            <a:off x="7723632" y="4198262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4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24"/>
    </mc:Choice>
    <mc:Fallback xmlns="">
      <p:transition spd="slow" advTm="5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13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Impact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831892" y="1994773"/>
            <a:ext cx="10521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4.1.3</a:t>
            </a:r>
            <a:endParaRPr lang="en-US" sz="2400" b="1" dirty="0"/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Client makes a request to the token endpoint by sending the following 	parameters[...] 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 REQUIRED, if the "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" parameter was 	included in the authorization request as described in Section 4.1.1, and their </a:t>
            </a:r>
            <a:r>
              <a:rPr lang="en-US" sz="2400" dirty="0"/>
              <a:t>	</a:t>
            </a:r>
            <a:r>
              <a:rPr lang="en-US" sz="2400" dirty="0">
                <a:effectLst/>
              </a:rPr>
              <a:t>values 	MUST be identical.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03D5A-725D-E18E-691D-F52FED6AF9B0}"/>
              </a:ext>
            </a:extLst>
          </p:cNvPr>
          <p:cNvSpPr txBox="1"/>
          <p:nvPr/>
        </p:nvSpPr>
        <p:spPr>
          <a:xfrm>
            <a:off x="517471" y="963628"/>
            <a:ext cx="6498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r>
              <a:rPr lang="it-IT" sz="3200" dirty="0"/>
              <a:t> in </a:t>
            </a:r>
            <a:r>
              <a:rPr lang="it-IT" sz="3200" dirty="0" err="1"/>
              <a:t>redeem</a:t>
            </a:r>
            <a:r>
              <a:rPr lang="it-IT" sz="3200" dirty="0"/>
              <a:t> step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E332F-DF34-C06B-3136-7642B1E64098}"/>
              </a:ext>
            </a:extLst>
          </p:cNvPr>
          <p:cNvSpPr txBox="1"/>
          <p:nvPr/>
        </p:nvSpPr>
        <p:spPr>
          <a:xfrm>
            <a:off x="2507665" y="4167568"/>
            <a:ext cx="717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Will </a:t>
            </a:r>
            <a:r>
              <a:rPr lang="it-IT" sz="2400" dirty="0" err="1"/>
              <a:t>IdPs</a:t>
            </a:r>
            <a:r>
              <a:rPr lang="it-IT" sz="2400" dirty="0"/>
              <a:t> use 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vulnerable</a:t>
            </a:r>
            <a:r>
              <a:rPr lang="it-IT" sz="2400" dirty="0"/>
              <a:t> </a:t>
            </a:r>
            <a:r>
              <a:rPr lang="it-IT" sz="2400" dirty="0" err="1"/>
              <a:t>validation</a:t>
            </a:r>
            <a:r>
              <a:rPr lang="it-IT" sz="2400" dirty="0"/>
              <a:t> procedure?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71F10-6A8B-7257-2412-30D69A25C4BC}"/>
              </a:ext>
            </a:extLst>
          </p:cNvPr>
          <p:cNvSpPr txBox="1"/>
          <p:nvPr/>
        </p:nvSpPr>
        <p:spPr>
          <a:xfrm>
            <a:off x="2600543" y="4808276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2/16 </a:t>
            </a:r>
            <a:r>
              <a:rPr lang="it-IT" sz="3200" dirty="0" err="1"/>
              <a:t>IdPs</a:t>
            </a:r>
            <a:r>
              <a:rPr lang="it-IT" sz="3200" dirty="0"/>
              <a:t> are </a:t>
            </a:r>
            <a:r>
              <a:rPr lang="it-IT" sz="3200" dirty="0" err="1"/>
              <a:t>vulnerable</a:t>
            </a:r>
            <a:r>
              <a:rPr lang="it-IT" sz="3200" dirty="0"/>
              <a:t> (</a:t>
            </a:r>
            <a:r>
              <a:rPr lang="it-IT" sz="3200" dirty="0" err="1"/>
              <a:t>Naver</a:t>
            </a:r>
            <a:r>
              <a:rPr lang="it-IT" sz="3200" dirty="0"/>
              <a:t>, GitHub)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A7902-1F38-2232-376C-B164EA94744C}"/>
              </a:ext>
            </a:extLst>
          </p:cNvPr>
          <p:cNvSpPr txBox="1"/>
          <p:nvPr/>
        </p:nvSpPr>
        <p:spPr>
          <a:xfrm>
            <a:off x="3586465" y="6259812"/>
            <a:ext cx="553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Full </a:t>
            </a:r>
            <a:r>
              <a:rPr lang="it-IT" sz="2400" dirty="0" err="1"/>
              <a:t>Victim’s</a:t>
            </a:r>
            <a:r>
              <a:rPr lang="it-IT" sz="2400" dirty="0"/>
              <a:t> account takeover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possible</a:t>
            </a:r>
            <a:r>
              <a:rPr lang="it-IT" sz="2400" dirty="0"/>
              <a:t>!!!</a:t>
            </a:r>
            <a:endParaRPr lang="en-US" sz="24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C913D06-EC14-9CB4-A4B9-FAB2A4273BD0}"/>
              </a:ext>
            </a:extLst>
          </p:cNvPr>
          <p:cNvSpPr/>
          <p:nvPr/>
        </p:nvSpPr>
        <p:spPr>
          <a:xfrm>
            <a:off x="5830199" y="5503033"/>
            <a:ext cx="525294" cy="553998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10FA9-C68E-857F-67DE-D8AD81652704}"/>
              </a:ext>
            </a:extLst>
          </p:cNvPr>
          <p:cNvSpPr/>
          <p:nvPr/>
        </p:nvSpPr>
        <p:spPr>
          <a:xfrm>
            <a:off x="3213602" y="2828082"/>
            <a:ext cx="736259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57A63-00D7-42F6-0109-071DFBA72079}"/>
              </a:ext>
            </a:extLst>
          </p:cNvPr>
          <p:cNvSpPr/>
          <p:nvPr/>
        </p:nvSpPr>
        <p:spPr>
          <a:xfrm>
            <a:off x="1294832" y="3161672"/>
            <a:ext cx="4665294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BFB06-B2D2-B119-0D8F-57BB24DCB2F4}"/>
              </a:ext>
            </a:extLst>
          </p:cNvPr>
          <p:cNvSpPr/>
          <p:nvPr/>
        </p:nvSpPr>
        <p:spPr>
          <a:xfrm>
            <a:off x="9551623" y="3175816"/>
            <a:ext cx="1323519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DBD55-E2F5-81D8-52C7-7591A649F33A}"/>
              </a:ext>
            </a:extLst>
          </p:cNvPr>
          <p:cNvSpPr/>
          <p:nvPr/>
        </p:nvSpPr>
        <p:spPr>
          <a:xfrm>
            <a:off x="1294832" y="3555942"/>
            <a:ext cx="3332252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53"/>
    </mc:Choice>
    <mc:Fallback xmlns="">
      <p:transition spd="slow" advTm="136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 animBg="1"/>
      <p:bldP spid="2" grpId="0" animBg="1"/>
      <p:bldP spid="6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14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213665" y="136523"/>
            <a:ext cx="18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Attack scenario 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708676" y="1715913"/>
            <a:ext cx="7031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Attack checklist:</a:t>
            </a:r>
          </a:p>
          <a:p>
            <a:r>
              <a:rPr lang="en-US" sz="2400" dirty="0"/>
              <a:t>1)Vulnerable </a:t>
            </a:r>
            <a:r>
              <a:rPr lang="en-US" sz="2400" b="1" i="1" dirty="0" err="1"/>
              <a:t>redirect_uri</a:t>
            </a:r>
            <a:r>
              <a:rPr lang="en-US" sz="2400" dirty="0"/>
              <a:t> parsing in Authorization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03D5A-725D-E18E-691D-F52FED6AF9B0}"/>
              </a:ext>
            </a:extLst>
          </p:cNvPr>
          <p:cNvSpPr txBox="1"/>
          <p:nvPr/>
        </p:nvSpPr>
        <p:spPr>
          <a:xfrm>
            <a:off x="517471" y="963628"/>
            <a:ext cx="3168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Path</a:t>
            </a:r>
            <a:r>
              <a:rPr lang="it-IT" sz="3200" dirty="0"/>
              <a:t> </a:t>
            </a:r>
            <a:r>
              <a:rPr lang="it-IT" sz="3200" dirty="0" err="1"/>
              <a:t>Confusion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7E0B4-7F20-D018-ECBE-21E3BCFDE434}"/>
              </a:ext>
            </a:extLst>
          </p:cNvPr>
          <p:cNvSpPr txBox="1"/>
          <p:nvPr/>
        </p:nvSpPr>
        <p:spPr>
          <a:xfrm>
            <a:off x="697569" y="2601773"/>
            <a:ext cx="2562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2)Vulnerable 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516B5-5A91-5402-185C-E916744E83DD}"/>
              </a:ext>
            </a:extLst>
          </p:cNvPr>
          <p:cNvSpPr txBox="1"/>
          <p:nvPr/>
        </p:nvSpPr>
        <p:spPr>
          <a:xfrm>
            <a:off x="697569" y="3119050"/>
            <a:ext cx="612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3)Vulnerable </a:t>
            </a:r>
            <a:r>
              <a:rPr lang="en-US" sz="2400" b="1" i="1" dirty="0" err="1"/>
              <a:t>redirect_uri</a:t>
            </a:r>
            <a:r>
              <a:rPr lang="en-US" sz="2400" dirty="0"/>
              <a:t> check in redeem step</a:t>
            </a:r>
            <a:endParaRPr lang="en-US" sz="2400" dirty="0">
              <a:effectLst/>
            </a:endParaRP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72A8DF6D-CEF0-77B8-BBD8-F4CB518B4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1684" y="2068618"/>
            <a:ext cx="457200" cy="45720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52EB9CB-1716-12FB-2128-A5C5555F8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1048" y="2606238"/>
            <a:ext cx="457200" cy="4572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1248E74D-34B9-01E7-5802-FBCDEB89A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1343" y="3097723"/>
            <a:ext cx="457200" cy="457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2EB4AD-620C-C3B3-8FDD-307FB6580EB4}"/>
              </a:ext>
            </a:extLst>
          </p:cNvPr>
          <p:cNvSpPr txBox="1"/>
          <p:nvPr/>
        </p:nvSpPr>
        <p:spPr>
          <a:xfrm>
            <a:off x="1118595" y="4381442"/>
            <a:ext cx="107025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https://</a:t>
            </a:r>
            <a:r>
              <a:rPr lang="en-US" sz="2400" dirty="0" err="1">
                <a:effectLst/>
              </a:rPr>
              <a:t>nid.naver.com</a:t>
            </a:r>
            <a:r>
              <a:rPr lang="en-US" sz="2400" dirty="0">
                <a:effectLst/>
              </a:rPr>
              <a:t>/oauth2.0/</a:t>
            </a:r>
            <a:r>
              <a:rPr lang="en-US" sz="2400" dirty="0" err="1">
                <a:effectLst/>
              </a:rPr>
              <a:t>authorize?client_id</a:t>
            </a:r>
            <a:r>
              <a:rPr lang="en-US" sz="2400" dirty="0">
                <a:effectLst/>
              </a:rPr>
              <a:t>=</a:t>
            </a:r>
            <a:r>
              <a:rPr lang="en-US" sz="2400" dirty="0">
                <a:solidFill>
                  <a:srgbClr val="FF0000"/>
                </a:solidFill>
                <a:effectLst/>
              </a:rPr>
              <a:t>&lt;REDACTED&gt;</a:t>
            </a:r>
            <a:r>
              <a:rPr lang="en-US" sz="2400" dirty="0">
                <a:effectLst/>
              </a:rPr>
              <a:t>&amp;</a:t>
            </a:r>
            <a:r>
              <a:rPr lang="en-US" sz="2400" dirty="0" err="1">
                <a:effectLst/>
              </a:rPr>
              <a:t>response_type</a:t>
            </a:r>
            <a:r>
              <a:rPr lang="en-US" sz="2400" dirty="0">
                <a:effectLst/>
              </a:rPr>
              <a:t>=</a:t>
            </a:r>
            <a:r>
              <a:rPr lang="en-US" sz="2400" dirty="0" err="1">
                <a:effectLst/>
              </a:rPr>
              <a:t>code&amp;redirect_uri</a:t>
            </a:r>
            <a:r>
              <a:rPr lang="en-US" sz="2400" dirty="0">
                <a:effectLst/>
              </a:rPr>
              <a:t>=https%3A%2F%2F</a:t>
            </a:r>
            <a:r>
              <a:rPr lang="en-US" sz="2400" dirty="0">
                <a:solidFill>
                  <a:srgbClr val="FF0000"/>
                </a:solidFill>
                <a:effectLst/>
              </a:rPr>
              <a:t>&lt;REDACTED&gt;</a:t>
            </a:r>
            <a:r>
              <a:rPr lang="en-US" sz="2400" dirty="0">
                <a:effectLst/>
              </a:rPr>
              <a:t>%2Fopenapi%2Fsocial%2Flogin.php/%252e%252e/%252e%252e/%252e%252e/redirect.php%3Ftarget%3Dhttps%3a%2F%2F</a:t>
            </a:r>
            <a:r>
              <a:rPr lang="en-US" sz="2400" dirty="0">
                <a:solidFill>
                  <a:srgbClr val="0000FF"/>
                </a:solidFill>
                <a:effectLst/>
              </a:rPr>
              <a:t>&lt;attacker-domain&gt;</a:t>
            </a:r>
            <a:r>
              <a:rPr lang="en-US" sz="2400" dirty="0">
                <a:solidFill>
                  <a:srgbClr val="000000"/>
                </a:solidFill>
                <a:effectLst/>
              </a:rPr>
              <a:t>%2F&amp;</a:t>
            </a:r>
            <a:r>
              <a:rPr lang="en-US" sz="2400" dirty="0">
                <a:effectLst/>
              </a:rPr>
              <a:t>state=random-state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CF913-FFA5-38FB-CCF2-519C6850830A}"/>
              </a:ext>
            </a:extLst>
          </p:cNvPr>
          <p:cNvSpPr txBox="1"/>
          <p:nvPr/>
        </p:nvSpPr>
        <p:spPr>
          <a:xfrm>
            <a:off x="708676" y="3864914"/>
            <a:ext cx="6112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Attack URL: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E97B13-B40E-FAF5-0E83-0AB51AC885E7}"/>
              </a:ext>
            </a:extLst>
          </p:cNvPr>
          <p:cNvSpPr txBox="1"/>
          <p:nvPr/>
        </p:nvSpPr>
        <p:spPr>
          <a:xfrm>
            <a:off x="3154756" y="6110689"/>
            <a:ext cx="733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Full </a:t>
            </a:r>
            <a:r>
              <a:rPr lang="it-IT" sz="3200" dirty="0" err="1"/>
              <a:t>Victim’s</a:t>
            </a:r>
            <a:r>
              <a:rPr lang="it-IT" sz="3200" dirty="0"/>
              <a:t> account takeover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possible</a:t>
            </a:r>
            <a:r>
              <a:rPr lang="it-IT" sz="3200" dirty="0"/>
              <a:t>!!!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F59C9-80B6-8C82-718C-12F9A694B52B}"/>
              </a:ext>
            </a:extLst>
          </p:cNvPr>
          <p:cNvSpPr txBox="1"/>
          <p:nvPr/>
        </p:nvSpPr>
        <p:spPr>
          <a:xfrm>
            <a:off x="3154756" y="2600276"/>
            <a:ext cx="314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sym typeface="Wingdings" pitchFamily="2" charset="2"/>
              </a:rPr>
              <a:t>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openbugbounty.com</a:t>
            </a:r>
            <a:endParaRPr lang="en-US" sz="24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78ABE-AB15-09CE-1A64-A0CBB8637904}"/>
              </a:ext>
            </a:extLst>
          </p:cNvPr>
          <p:cNvSpPr txBox="1"/>
          <p:nvPr/>
        </p:nvSpPr>
        <p:spPr>
          <a:xfrm>
            <a:off x="7518667" y="208749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6/16 </a:t>
            </a:r>
            <a:r>
              <a:rPr lang="en-US" sz="2400" dirty="0"/>
              <a:t>IdPs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6C7D6-8ECC-71C3-277A-91EAADF8EE3F}"/>
              </a:ext>
            </a:extLst>
          </p:cNvPr>
          <p:cNvSpPr txBox="1"/>
          <p:nvPr/>
        </p:nvSpPr>
        <p:spPr>
          <a:xfrm>
            <a:off x="6623229" y="3137025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2/16 IdPs</a:t>
            </a:r>
            <a:endParaRPr lang="en-US" sz="2400" dirty="0">
              <a:effectLst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99C926-6039-8685-9914-108E3A0C3A13}"/>
              </a:ext>
            </a:extLst>
          </p:cNvPr>
          <p:cNvSpPr/>
          <p:nvPr/>
        </p:nvSpPr>
        <p:spPr>
          <a:xfrm>
            <a:off x="1191491" y="5153098"/>
            <a:ext cx="5431738" cy="370299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73476B-AB7A-B3F1-7585-EEF4CDB54D31}"/>
              </a:ext>
            </a:extLst>
          </p:cNvPr>
          <p:cNvSpPr/>
          <p:nvPr/>
        </p:nvSpPr>
        <p:spPr>
          <a:xfrm>
            <a:off x="6623229" y="5166272"/>
            <a:ext cx="3398226" cy="370299"/>
          </a:xfrm>
          <a:prstGeom prst="rect">
            <a:avLst/>
          </a:prstGeom>
          <a:solidFill>
            <a:schemeClr val="accent5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610D54-A9D0-AC60-F640-14E8B1FC3ED8}"/>
              </a:ext>
            </a:extLst>
          </p:cNvPr>
          <p:cNvSpPr/>
          <p:nvPr/>
        </p:nvSpPr>
        <p:spPr>
          <a:xfrm>
            <a:off x="1191491" y="5536623"/>
            <a:ext cx="3398226" cy="370299"/>
          </a:xfrm>
          <a:prstGeom prst="rect">
            <a:avLst/>
          </a:prstGeom>
          <a:solidFill>
            <a:schemeClr val="accent2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2787CB-D781-86D0-55FA-BEBD0A3B4B1A}"/>
              </a:ext>
            </a:extLst>
          </p:cNvPr>
          <p:cNvSpPr/>
          <p:nvPr/>
        </p:nvSpPr>
        <p:spPr>
          <a:xfrm>
            <a:off x="10021455" y="5174087"/>
            <a:ext cx="1671782" cy="370299"/>
          </a:xfrm>
          <a:prstGeom prst="rect">
            <a:avLst/>
          </a:prstGeom>
          <a:solidFill>
            <a:schemeClr val="accent2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54"/>
    </mc:Choice>
    <mc:Fallback xmlns="">
      <p:transition spd="slow" advTm="18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18" grpId="0"/>
      <p:bldP spid="20" grpId="0"/>
      <p:bldP spid="21" grpId="0"/>
      <p:bldP spid="19" grpId="0"/>
      <p:bldP spid="22" grpId="0"/>
      <p:bldP spid="23" grpId="0"/>
      <p:bldP spid="55" grpId="0" animBg="1"/>
      <p:bldP spid="56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15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695872" y="136523"/>
            <a:ext cx="25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Responsible Disclosure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517476" y="882702"/>
            <a:ext cx="11334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All IdPs involved in the study which has been found vulnerable has been contacted.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56574-3F40-EBA4-019B-32401F33FD51}"/>
              </a:ext>
            </a:extLst>
          </p:cNvPr>
          <p:cNvSpPr txBox="1"/>
          <p:nvPr/>
        </p:nvSpPr>
        <p:spPr>
          <a:xfrm>
            <a:off x="902911" y="2395187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Microsoft acknowledge our report and fixed their validation procedure.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E6D1B-DFDD-0C61-CE5F-2A1202C5550F}"/>
              </a:ext>
            </a:extLst>
          </p:cNvPr>
          <p:cNvSpPr txBox="1"/>
          <p:nvPr/>
        </p:nvSpPr>
        <p:spPr>
          <a:xfrm>
            <a:off x="517476" y="4202225"/>
            <a:ext cx="113341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Reported our findings to the OAuth working group, which acknowledge it and plan to include our recommendation in newer version of BCP.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21471-7CA1-7932-7551-1C045834A955}"/>
              </a:ext>
            </a:extLst>
          </p:cNvPr>
          <p:cNvSpPr txBox="1"/>
          <p:nvPr/>
        </p:nvSpPr>
        <p:spPr>
          <a:xfrm>
            <a:off x="902910" y="2843628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GitHub is tracking internally the problem and is actively working on a 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5A9B7-D1EC-3ACA-ED0A-69510E5FAF58}"/>
              </a:ext>
            </a:extLst>
          </p:cNvPr>
          <p:cNvSpPr txBox="1"/>
          <p:nvPr/>
        </p:nvSpPr>
        <p:spPr>
          <a:xfrm>
            <a:off x="902909" y="3305293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actively working with Naver to help fixing the issue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5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93"/>
    </mc:Choice>
    <mc:Fallback xmlns="">
      <p:transition spd="slow" advTm="63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16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Takeaways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EBD8A8-338A-65BB-084C-B1F5FB720A2E}"/>
              </a:ext>
            </a:extLst>
          </p:cNvPr>
          <p:cNvSpPr txBox="1"/>
          <p:nvPr/>
        </p:nvSpPr>
        <p:spPr>
          <a:xfrm>
            <a:off x="2212396" y="992396"/>
            <a:ext cx="7767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Current “best practice” is not good enough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EA357-6246-7A73-34EA-F7038D6BD3F4}"/>
              </a:ext>
            </a:extLst>
          </p:cNvPr>
          <p:cNvSpPr txBox="1"/>
          <p:nvPr/>
        </p:nvSpPr>
        <p:spPr>
          <a:xfrm>
            <a:off x="517476" y="1989554"/>
            <a:ext cx="5207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Recommendations: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B3CBA-CAA5-8A93-FE85-F0731563A992}"/>
              </a:ext>
            </a:extLst>
          </p:cNvPr>
          <p:cNvSpPr txBox="1"/>
          <p:nvPr/>
        </p:nvSpPr>
        <p:spPr>
          <a:xfrm>
            <a:off x="945698" y="2691211"/>
            <a:ext cx="10896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1) </a:t>
            </a:r>
            <a:r>
              <a:rPr lang="en-US" sz="3200" b="1" i="1" dirty="0" err="1"/>
              <a:t>redirect_uri</a:t>
            </a:r>
            <a:r>
              <a:rPr lang="en-US" sz="3200" dirty="0"/>
              <a:t> validation should use strict string equality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C7792-09EF-86E1-E38F-7207865951DE}"/>
              </a:ext>
            </a:extLst>
          </p:cNvPr>
          <p:cNvSpPr txBox="1"/>
          <p:nvPr/>
        </p:nvSpPr>
        <p:spPr>
          <a:xfrm>
            <a:off x="945697" y="3429000"/>
            <a:ext cx="10896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2) IdPs should validate </a:t>
            </a:r>
            <a:r>
              <a:rPr lang="en-US" sz="3200" b="1" dirty="0" err="1"/>
              <a:t>redirect_uri</a:t>
            </a:r>
            <a:r>
              <a:rPr lang="en-US" sz="3200" dirty="0"/>
              <a:t> and block Authorization request where </a:t>
            </a:r>
            <a:r>
              <a:rPr lang="en-US" sz="3200" b="1" i="1" dirty="0"/>
              <a:t>Code</a:t>
            </a:r>
            <a:r>
              <a:rPr lang="en-US" sz="3200" dirty="0"/>
              <a:t> or </a:t>
            </a:r>
            <a:r>
              <a:rPr lang="en-US" sz="3200" b="1" i="1" dirty="0"/>
              <a:t>state </a:t>
            </a:r>
            <a:r>
              <a:rPr lang="en-US" sz="3200" dirty="0"/>
              <a:t>parameters are included in the </a:t>
            </a:r>
            <a:r>
              <a:rPr lang="en-US" sz="3200" b="1" i="1" dirty="0" err="1"/>
              <a:t>redirect_uri</a:t>
            </a:r>
            <a:r>
              <a:rPr lang="en-US" sz="3200" b="1" i="1" dirty="0"/>
              <a:t> </a:t>
            </a:r>
            <a:r>
              <a:rPr lang="en-US" sz="3200" dirty="0"/>
              <a:t>as parameter.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24B20-FB8F-B9EF-66FB-F69CEBCAEFB7}"/>
              </a:ext>
            </a:extLst>
          </p:cNvPr>
          <p:cNvSpPr txBox="1"/>
          <p:nvPr/>
        </p:nvSpPr>
        <p:spPr>
          <a:xfrm>
            <a:off x="890573" y="4991836"/>
            <a:ext cx="110063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3) IdPs server should </a:t>
            </a:r>
            <a:r>
              <a:rPr lang="en-US" sz="3200" u="sng" dirty="0"/>
              <a:t>never sanitize</a:t>
            </a:r>
            <a:r>
              <a:rPr lang="en-US" sz="3200" dirty="0"/>
              <a:t> </a:t>
            </a:r>
            <a:r>
              <a:rPr lang="en-US" sz="3200" b="1" i="1" dirty="0" err="1"/>
              <a:t>redirect_uri</a:t>
            </a:r>
            <a:r>
              <a:rPr lang="en-US" sz="3200" b="1" i="1" dirty="0"/>
              <a:t> </a:t>
            </a:r>
            <a:r>
              <a:rPr lang="en-US" sz="3200" dirty="0"/>
              <a:t>to avoid introducing any discrepancy, instead should validate them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0"/>
    </mc:Choice>
    <mc:Fallback xmlns="">
      <p:transition spd="slow" advTm="6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17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1510681" y="13652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Q&amp;A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C3DAB-0677-C157-7EC3-DE3955E0FFFF}"/>
              </a:ext>
            </a:extLst>
          </p:cNvPr>
          <p:cNvSpPr txBox="1"/>
          <p:nvPr/>
        </p:nvSpPr>
        <p:spPr>
          <a:xfrm>
            <a:off x="4675927" y="3044279"/>
            <a:ext cx="2840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837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D7ED37C-E45B-CB4E-BA8B-6551CDC0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6747"/>
            <a:ext cx="3278734" cy="1559740"/>
          </a:xfrm>
          <a:prstGeom prst="rect">
            <a:avLst/>
          </a:prstGeom>
        </p:spPr>
      </p:pic>
      <p:pic>
        <p:nvPicPr>
          <p:cNvPr id="10" name="Picture 9" descr="A long shot of a city&#10;&#10;Description automatically generated">
            <a:extLst>
              <a:ext uri="{FF2B5EF4-FFF2-40B4-BE49-F238E27FC236}">
                <a16:creationId xmlns:a16="http://schemas.microsoft.com/office/drawing/2014/main" id="{0C6532F8-475F-470E-BF2D-E916DC1D5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51"/>
          <a:stretch/>
        </p:blipFill>
        <p:spPr>
          <a:xfrm>
            <a:off x="4291333" y="521681"/>
            <a:ext cx="7900667" cy="5349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672E1C-D138-5B43-8296-E64CCD7A3509}"/>
              </a:ext>
            </a:extLst>
          </p:cNvPr>
          <p:cNvSpPr txBox="1"/>
          <p:nvPr/>
        </p:nvSpPr>
        <p:spPr>
          <a:xfrm>
            <a:off x="826939" y="3510863"/>
            <a:ext cx="263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Tommaso </a:t>
            </a:r>
            <a:r>
              <a:rPr lang="en-US" sz="2400" dirty="0" err="1"/>
              <a:t>Innocenti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DB431-D271-159A-86FD-3872E8C9DCD1}"/>
              </a:ext>
            </a:extLst>
          </p:cNvPr>
          <p:cNvSpPr txBox="1"/>
          <p:nvPr/>
        </p:nvSpPr>
        <p:spPr>
          <a:xfrm>
            <a:off x="1045043" y="3959931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PhD in progress </a:t>
            </a:r>
          </a:p>
        </p:txBody>
      </p:sp>
      <p:pic>
        <p:nvPicPr>
          <p:cNvPr id="15" name="Picture 14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0ADC2BF4-2736-8F93-CB8F-B9FC128BA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30" y="1345257"/>
            <a:ext cx="2044673" cy="2083743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FC3AAA-D7EE-70D2-164D-EBA95E74B90A}"/>
              </a:ext>
            </a:extLst>
          </p:cNvPr>
          <p:cNvSpPr txBox="1"/>
          <p:nvPr/>
        </p:nvSpPr>
        <p:spPr>
          <a:xfrm>
            <a:off x="1036225" y="5281910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innotommy.com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540B0E-76A1-A0DD-93A7-19351C5F5ADC}"/>
              </a:ext>
            </a:extLst>
          </p:cNvPr>
          <p:cNvSpPr txBox="1"/>
          <p:nvPr/>
        </p:nvSpPr>
        <p:spPr>
          <a:xfrm>
            <a:off x="416986" y="4417343"/>
            <a:ext cx="3457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@Northeastern University</a:t>
            </a:r>
          </a:p>
          <a:p>
            <a:pPr algn="ctr"/>
            <a:r>
              <a:rPr lang="en-US" sz="2400" dirty="0"/>
              <a:t>(Boston)</a:t>
            </a:r>
          </a:p>
        </p:txBody>
      </p:sp>
    </p:spTree>
    <p:extLst>
      <p:ext uri="{BB962C8B-B14F-4D97-AF65-F5344CB8AC3E}">
        <p14:creationId xmlns:p14="http://schemas.microsoft.com/office/powerpoint/2010/main" val="40538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2"/>
    </mc:Choice>
    <mc:Fallback xmlns="">
      <p:transition spd="slow" advTm="315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3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4914F-135E-70B0-879E-C8ACF93B1476}"/>
              </a:ext>
            </a:extLst>
          </p:cNvPr>
          <p:cNvSpPr txBox="1"/>
          <p:nvPr/>
        </p:nvSpPr>
        <p:spPr>
          <a:xfrm>
            <a:off x="7775615" y="1921078"/>
            <a:ext cx="3857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-XSS style</a:t>
            </a:r>
          </a:p>
          <a:p>
            <a:r>
              <a:rPr lang="en-US" sz="2800" dirty="0"/>
              <a:t>-HTML injection</a:t>
            </a:r>
          </a:p>
          <a:p>
            <a:r>
              <a:rPr lang="en-US" sz="2800" dirty="0">
                <a:effectLst/>
              </a:rPr>
              <a:t>-Open redirect</a:t>
            </a:r>
          </a:p>
          <a:p>
            <a:r>
              <a:rPr lang="en-US" sz="2800" dirty="0"/>
              <a:t>-OAuth token Leakage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08069-4E3A-3BB4-2690-64B4827D7598}"/>
              </a:ext>
            </a:extLst>
          </p:cNvPr>
          <p:cNvSpPr txBox="1"/>
          <p:nvPr/>
        </p:nvSpPr>
        <p:spPr>
          <a:xfrm>
            <a:off x="3554371" y="5771577"/>
            <a:ext cx="508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Full </a:t>
            </a:r>
            <a:r>
              <a:rPr lang="it-IT" sz="3200" dirty="0" err="1"/>
              <a:t>victim’s</a:t>
            </a:r>
            <a:r>
              <a:rPr lang="it-IT" sz="3200" dirty="0"/>
              <a:t> account takeover</a:t>
            </a:r>
            <a:endParaRPr lang="en-US" sz="3200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34CF8908-D98B-EDBC-1DB0-59FD4E1DD696}"/>
              </a:ext>
            </a:extLst>
          </p:cNvPr>
          <p:cNvSpPr/>
          <p:nvPr/>
        </p:nvSpPr>
        <p:spPr>
          <a:xfrm>
            <a:off x="5379902" y="2075015"/>
            <a:ext cx="1432193" cy="1443210"/>
          </a:xfrm>
          <a:prstGeom prst="plus">
            <a:avLst>
              <a:gd name="adj" fmla="val 402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1C5C9-A654-4D36-B141-848D942A7B60}"/>
              </a:ext>
            </a:extLst>
          </p:cNvPr>
          <p:cNvSpPr txBox="1"/>
          <p:nvPr/>
        </p:nvSpPr>
        <p:spPr>
          <a:xfrm>
            <a:off x="1522317" y="2351965"/>
            <a:ext cx="38575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RFC </a:t>
            </a:r>
            <a:r>
              <a:rPr lang="en-US" sz="2800" b="1" i="1" dirty="0" err="1"/>
              <a:t>redirect_uri</a:t>
            </a:r>
            <a:r>
              <a:rPr lang="en-US" sz="2800" b="1" i="1" dirty="0"/>
              <a:t> </a:t>
            </a:r>
            <a:r>
              <a:rPr lang="en-US" sz="2800" dirty="0"/>
              <a:t>validation issue 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16C6C0D-B133-3854-CCC1-645CA7D429B3}"/>
              </a:ext>
            </a:extLst>
          </p:cNvPr>
          <p:cNvSpPr/>
          <p:nvPr/>
        </p:nvSpPr>
        <p:spPr>
          <a:xfrm>
            <a:off x="5818740" y="4212287"/>
            <a:ext cx="554515" cy="13881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D66F0BE-76AE-CB88-F9C2-BC737A93BA03}"/>
              </a:ext>
            </a:extLst>
          </p:cNvPr>
          <p:cNvSpPr txBox="1"/>
          <p:nvPr/>
        </p:nvSpPr>
        <p:spPr>
          <a:xfrm>
            <a:off x="5161871" y="1055961"/>
            <a:ext cx="5557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it’s an open standard for authorization!!!</a:t>
            </a:r>
          </a:p>
        </p:txBody>
      </p:sp>
      <p:pic>
        <p:nvPicPr>
          <p:cNvPr id="14" name="Picture 13" descr="A diagram of a cloud computing process&#10;&#10;Description automatically generated">
            <a:extLst>
              <a:ext uri="{FF2B5EF4-FFF2-40B4-BE49-F238E27FC236}">
                <a16:creationId xmlns:a16="http://schemas.microsoft.com/office/drawing/2014/main" id="{E716734D-2132-BB5A-5F48-E3E399114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898" y="1680012"/>
            <a:ext cx="7772400" cy="4229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ADECCA-A426-C5FD-5AE4-4CEB7C7CB58A}"/>
              </a:ext>
            </a:extLst>
          </p:cNvPr>
          <p:cNvSpPr txBox="1"/>
          <p:nvPr/>
        </p:nvSpPr>
        <p:spPr>
          <a:xfrm>
            <a:off x="517471" y="963628"/>
            <a:ext cx="4328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What</a:t>
            </a:r>
            <a:r>
              <a:rPr lang="it-IT" sz="3200" dirty="0"/>
              <a:t> the </a:t>
            </a:r>
            <a:r>
              <a:rPr lang="it-IT" sz="3200" dirty="0" err="1"/>
              <a:t>heck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OAuth</a:t>
            </a:r>
            <a:r>
              <a:rPr lang="it-IT" sz="3200" dirty="0"/>
              <a:t>?</a:t>
            </a:r>
            <a:endParaRPr lang="en-US" sz="3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DE4CBA5-0D7B-71E3-D67E-5705C9BF2304}"/>
              </a:ext>
            </a:extLst>
          </p:cNvPr>
          <p:cNvSpPr/>
          <p:nvPr/>
        </p:nvSpPr>
        <p:spPr>
          <a:xfrm>
            <a:off x="4814106" y="1519417"/>
            <a:ext cx="5194571" cy="4390417"/>
          </a:xfrm>
          <a:custGeom>
            <a:avLst/>
            <a:gdLst>
              <a:gd name="connsiteX0" fmla="*/ 6486 w 5194571"/>
              <a:gd name="connsiteY0" fmla="*/ 0 h 4390417"/>
              <a:gd name="connsiteX1" fmla="*/ 0 w 5194571"/>
              <a:gd name="connsiteY1" fmla="*/ 1854741 h 4390417"/>
              <a:gd name="connsiteX2" fmla="*/ 3300920 w 5194571"/>
              <a:gd name="connsiteY2" fmla="*/ 1841771 h 4390417"/>
              <a:gd name="connsiteX3" fmla="*/ 3287949 w 5194571"/>
              <a:gd name="connsiteY3" fmla="*/ 4390417 h 4390417"/>
              <a:gd name="connsiteX4" fmla="*/ 5194571 w 5194571"/>
              <a:gd name="connsiteY4" fmla="*/ 4377447 h 4390417"/>
              <a:gd name="connsiteX5" fmla="*/ 5188086 w 5194571"/>
              <a:gd name="connsiteY5" fmla="*/ 12971 h 4390417"/>
              <a:gd name="connsiteX6" fmla="*/ 6486 w 5194571"/>
              <a:gd name="connsiteY6" fmla="*/ 0 h 439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4571" h="4390417">
                <a:moveTo>
                  <a:pt x="6486" y="0"/>
                </a:moveTo>
                <a:lnTo>
                  <a:pt x="0" y="1854741"/>
                </a:lnTo>
                <a:lnTo>
                  <a:pt x="3300920" y="1841771"/>
                </a:lnTo>
                <a:cubicBezTo>
                  <a:pt x="3296596" y="2691320"/>
                  <a:pt x="3292273" y="3540868"/>
                  <a:pt x="3287949" y="4390417"/>
                </a:cubicBezTo>
                <a:lnTo>
                  <a:pt x="5194571" y="4377447"/>
                </a:lnTo>
                <a:cubicBezTo>
                  <a:pt x="5192409" y="2922622"/>
                  <a:pt x="5190248" y="1467796"/>
                  <a:pt x="5188086" y="12971"/>
                </a:cubicBezTo>
                <a:lnTo>
                  <a:pt x="648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4D6DF8-AFCB-A624-D70E-B47CBAAE9E29}"/>
              </a:ext>
            </a:extLst>
          </p:cNvPr>
          <p:cNvSpPr/>
          <p:nvPr/>
        </p:nvSpPr>
        <p:spPr>
          <a:xfrm>
            <a:off x="6407285" y="4197115"/>
            <a:ext cx="3878094" cy="1874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83CDC2-933B-BC78-1F7C-D7215B073D60}"/>
              </a:ext>
            </a:extLst>
          </p:cNvPr>
          <p:cNvSpPr/>
          <p:nvPr/>
        </p:nvSpPr>
        <p:spPr>
          <a:xfrm>
            <a:off x="4361233" y="1476612"/>
            <a:ext cx="6112213" cy="285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4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719503" y="136523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Introduction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81371D-F459-14D2-5480-7489C7F9BA57}"/>
              </a:ext>
            </a:extLst>
          </p:cNvPr>
          <p:cNvSpPr txBox="1"/>
          <p:nvPr/>
        </p:nvSpPr>
        <p:spPr>
          <a:xfrm>
            <a:off x="8440094" y="1799758"/>
            <a:ext cx="853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IdP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07463-CBC9-7B71-A72F-D66485707E7A}"/>
              </a:ext>
            </a:extLst>
          </p:cNvPr>
          <p:cNvSpPr/>
          <p:nvPr/>
        </p:nvSpPr>
        <p:spPr>
          <a:xfrm>
            <a:off x="3300918" y="2879128"/>
            <a:ext cx="6112213" cy="285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36"/>
    </mc:Choice>
    <mc:Fallback xmlns="">
      <p:transition spd="slow" advTm="53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2" grpId="0" animBg="1"/>
      <p:bldP spid="3" grpId="0" animBg="1"/>
      <p:bldP spid="1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EA7A6-B871-44BF-3DBC-357B6FDB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3" y="943722"/>
            <a:ext cx="10897663" cy="51652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9C3729-14AF-A025-FCD5-8C9B0C428CFE}"/>
              </a:ext>
            </a:extLst>
          </p:cNvPr>
          <p:cNvSpPr/>
          <p:nvPr/>
        </p:nvSpPr>
        <p:spPr>
          <a:xfrm>
            <a:off x="7723632" y="4198262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B44F3-4CDF-2234-B405-3AEC914F9878}"/>
              </a:ext>
            </a:extLst>
          </p:cNvPr>
          <p:cNvSpPr/>
          <p:nvPr/>
        </p:nvSpPr>
        <p:spPr>
          <a:xfrm>
            <a:off x="7790688" y="2807209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5</a:t>
            </a:fld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232F5-17F8-CFFC-A013-392FFA294EAB}"/>
              </a:ext>
            </a:extLst>
          </p:cNvPr>
          <p:cNvSpPr/>
          <p:nvPr/>
        </p:nvSpPr>
        <p:spPr>
          <a:xfrm>
            <a:off x="821485" y="5043862"/>
            <a:ext cx="1592068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4A4EF-E7B4-4A0A-D97D-ACE766B80F2B}"/>
              </a:ext>
            </a:extLst>
          </p:cNvPr>
          <p:cNvSpPr/>
          <p:nvPr/>
        </p:nvSpPr>
        <p:spPr>
          <a:xfrm>
            <a:off x="9552562" y="5000017"/>
            <a:ext cx="1745775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D6A24-184E-F17D-3D58-C53C28FCD495}"/>
              </a:ext>
            </a:extLst>
          </p:cNvPr>
          <p:cNvSpPr/>
          <p:nvPr/>
        </p:nvSpPr>
        <p:spPr>
          <a:xfrm>
            <a:off x="2446820" y="4925300"/>
            <a:ext cx="7047376" cy="98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E587D-474D-655C-B769-B401D8CCFB88}"/>
              </a:ext>
            </a:extLst>
          </p:cNvPr>
          <p:cNvSpPr/>
          <p:nvPr/>
        </p:nvSpPr>
        <p:spPr>
          <a:xfrm>
            <a:off x="9552562" y="3985328"/>
            <a:ext cx="1745775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DC8FD-3448-AFEE-9F5A-7DEE12C935EE}"/>
              </a:ext>
            </a:extLst>
          </p:cNvPr>
          <p:cNvSpPr/>
          <p:nvPr/>
        </p:nvSpPr>
        <p:spPr>
          <a:xfrm>
            <a:off x="809546" y="3144847"/>
            <a:ext cx="1501122" cy="1809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9E34D4-6BAF-03DD-36C6-D973E9A9A084}"/>
              </a:ext>
            </a:extLst>
          </p:cNvPr>
          <p:cNvSpPr/>
          <p:nvPr/>
        </p:nvSpPr>
        <p:spPr>
          <a:xfrm>
            <a:off x="2446820" y="3910611"/>
            <a:ext cx="7047376" cy="98555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5E0C6A-A94C-B160-15FE-FF4EC89AE6BF}"/>
              </a:ext>
            </a:extLst>
          </p:cNvPr>
          <p:cNvSpPr/>
          <p:nvPr/>
        </p:nvSpPr>
        <p:spPr>
          <a:xfrm>
            <a:off x="968801" y="3385661"/>
            <a:ext cx="1448836" cy="1641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346505" y="136523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Code </a:t>
            </a:r>
            <a:r>
              <a:rPr lang="it-IT" sz="2000" dirty="0" err="1"/>
              <a:t>grant</a:t>
            </a:r>
            <a:r>
              <a:rPr lang="it-IT" sz="2000" dirty="0"/>
              <a:t> flow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27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7"/>
    </mc:Choice>
    <mc:Fallback xmlns="">
      <p:transition spd="slow" advTm="14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6" grpId="0" animBg="1"/>
      <p:bldP spid="2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6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888828" y="136523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RFC6749 &amp; RFC3986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FDB89-8935-F953-4213-8B2F55C1910C}"/>
              </a:ext>
            </a:extLst>
          </p:cNvPr>
          <p:cNvSpPr txBox="1"/>
          <p:nvPr/>
        </p:nvSpPr>
        <p:spPr>
          <a:xfrm>
            <a:off x="517471" y="963628"/>
            <a:ext cx="511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r>
              <a:rPr lang="it-IT" sz="3200" dirty="0"/>
              <a:t> in RFC: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19449-239D-1A3E-D574-E26900973C08}"/>
              </a:ext>
            </a:extLst>
          </p:cNvPr>
          <p:cNvSpPr txBox="1"/>
          <p:nvPr/>
        </p:nvSpPr>
        <p:spPr>
          <a:xfrm>
            <a:off x="831892" y="1994773"/>
            <a:ext cx="11087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3.1.2.3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authorization server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MUST compare the two URIs using simple string 	comparison as defined in RFC 3986 Section 6.2.1.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BC462-0E49-0DEB-B426-B1748778ABC4}"/>
              </a:ext>
            </a:extLst>
          </p:cNvPr>
          <p:cNvSpPr txBox="1"/>
          <p:nvPr/>
        </p:nvSpPr>
        <p:spPr>
          <a:xfrm>
            <a:off x="831891" y="3143766"/>
            <a:ext cx="11087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3986 Section 6.2.1</a:t>
            </a:r>
            <a:endParaRPr lang="en-US" sz="2400" b="1" dirty="0"/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Testing strings for equality is normally based on pair comparison of the characters</a:t>
            </a:r>
            <a:r>
              <a:rPr lang="en-US" sz="2400" dirty="0"/>
              <a:t> 	</a:t>
            </a:r>
            <a:r>
              <a:rPr lang="en-US" sz="2400" dirty="0">
                <a:effectLst/>
              </a:rPr>
              <a:t>that make up the strings, starting from the first and proceeding until both strings 	are exhausted, and all characters are found to be equal, until a pair of characters 	compares unequal, or until one of the strings is exhausted before the other.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9E5A6-4891-D8EC-7214-C159BB15309B}"/>
              </a:ext>
            </a:extLst>
          </p:cNvPr>
          <p:cNvSpPr txBox="1"/>
          <p:nvPr/>
        </p:nvSpPr>
        <p:spPr>
          <a:xfrm>
            <a:off x="675706" y="5480194"/>
            <a:ext cx="9434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err="1"/>
              <a:t>redirect_uri</a:t>
            </a:r>
            <a:r>
              <a:rPr lang="it-IT" sz="4000" i="1" dirty="0"/>
              <a:t> </a:t>
            </a:r>
            <a:r>
              <a:rPr lang="it-IT" sz="4000" dirty="0"/>
              <a:t>of </a:t>
            </a:r>
            <a:r>
              <a:rPr lang="it-IT" sz="4000" dirty="0" err="1"/>
              <a:t>different</a:t>
            </a:r>
            <a:r>
              <a:rPr lang="it-IT" sz="4000" dirty="0"/>
              <a:t> </a:t>
            </a:r>
            <a:r>
              <a:rPr lang="it-IT" sz="4000" dirty="0" err="1"/>
              <a:t>lenghts</a:t>
            </a:r>
            <a:r>
              <a:rPr lang="it-IT" sz="4000" dirty="0"/>
              <a:t> are </a:t>
            </a:r>
            <a:r>
              <a:rPr lang="it-IT" sz="4000" dirty="0" err="1"/>
              <a:t>allowed</a:t>
            </a:r>
            <a:r>
              <a:rPr lang="it-IT" sz="4000" dirty="0"/>
              <a:t>.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2D028-849E-E7C7-A6C9-29233873A374}"/>
              </a:ext>
            </a:extLst>
          </p:cNvPr>
          <p:cNvSpPr/>
          <p:nvPr/>
        </p:nvSpPr>
        <p:spPr>
          <a:xfrm>
            <a:off x="4460354" y="2473956"/>
            <a:ext cx="602602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FB78CC-480C-145F-3981-FCD84555E2DA}"/>
              </a:ext>
            </a:extLst>
          </p:cNvPr>
          <p:cNvSpPr/>
          <p:nvPr/>
        </p:nvSpPr>
        <p:spPr>
          <a:xfrm>
            <a:off x="7221462" y="3639556"/>
            <a:ext cx="4250190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18C8A5-CEE7-2D3A-26C1-8B58797EEE2B}"/>
              </a:ext>
            </a:extLst>
          </p:cNvPr>
          <p:cNvSpPr/>
          <p:nvPr/>
        </p:nvSpPr>
        <p:spPr>
          <a:xfrm>
            <a:off x="1378939" y="3962240"/>
            <a:ext cx="9967813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681CC-3A84-4640-2E22-4B9F59CFC91C}"/>
              </a:ext>
            </a:extLst>
          </p:cNvPr>
          <p:cNvSpPr/>
          <p:nvPr/>
        </p:nvSpPr>
        <p:spPr>
          <a:xfrm>
            <a:off x="1369217" y="4318412"/>
            <a:ext cx="9967813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00CA46-73CC-9385-D748-5592FF2AE1A1}"/>
              </a:ext>
            </a:extLst>
          </p:cNvPr>
          <p:cNvSpPr/>
          <p:nvPr/>
        </p:nvSpPr>
        <p:spPr>
          <a:xfrm>
            <a:off x="1378939" y="4700585"/>
            <a:ext cx="9321808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987A7-3F38-0F64-BEA3-9CA7BD6BA764}"/>
              </a:ext>
            </a:extLst>
          </p:cNvPr>
          <p:cNvCxnSpPr>
            <a:cxnSpLocks/>
          </p:cNvCxnSpPr>
          <p:nvPr/>
        </p:nvCxnSpPr>
        <p:spPr>
          <a:xfrm>
            <a:off x="3810881" y="4942869"/>
            <a:ext cx="682185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1CCCB-87D0-E631-4108-DE4920313696}"/>
              </a:ext>
            </a:extLst>
          </p:cNvPr>
          <p:cNvSpPr/>
          <p:nvPr/>
        </p:nvSpPr>
        <p:spPr>
          <a:xfrm>
            <a:off x="1369217" y="2796640"/>
            <a:ext cx="602602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68"/>
    </mc:Choice>
    <mc:Fallback xmlns="">
      <p:transition spd="slow" advTm="107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7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436197" y="136523"/>
            <a:ext cx="1759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Path</a:t>
            </a:r>
            <a:r>
              <a:rPr lang="it-IT" sz="2000" dirty="0"/>
              <a:t> </a:t>
            </a:r>
            <a:r>
              <a:rPr lang="it-IT" sz="2000" dirty="0" err="1"/>
              <a:t>Confusion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96DF25-F526-55D2-7C5D-F44E50E10496}"/>
              </a:ext>
            </a:extLst>
          </p:cNvPr>
          <p:cNvSpPr txBox="1"/>
          <p:nvPr/>
        </p:nvSpPr>
        <p:spPr>
          <a:xfrm>
            <a:off x="517471" y="963628"/>
            <a:ext cx="4251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What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Path</a:t>
            </a:r>
            <a:r>
              <a:rPr lang="it-IT" sz="3200" dirty="0"/>
              <a:t> </a:t>
            </a:r>
            <a:r>
              <a:rPr lang="it-IT" sz="3200" dirty="0" err="1"/>
              <a:t>Confusion</a:t>
            </a:r>
            <a:r>
              <a:rPr lang="it-IT" sz="3200" dirty="0"/>
              <a:t>?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34077-738D-0428-4CAF-BE7A881884C5}"/>
              </a:ext>
            </a:extLst>
          </p:cNvPr>
          <p:cNvSpPr txBox="1"/>
          <p:nvPr/>
        </p:nvSpPr>
        <p:spPr>
          <a:xfrm>
            <a:off x="786496" y="1783645"/>
            <a:ext cx="10938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goal is exploit different URL parser behavior to introduce vulnerability in the protocol.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901B4-B9A4-0751-14FE-55F52A48BC59}"/>
              </a:ext>
            </a:extLst>
          </p:cNvPr>
          <p:cNvSpPr txBox="1"/>
          <p:nvPr/>
        </p:nvSpPr>
        <p:spPr>
          <a:xfrm>
            <a:off x="786496" y="2935825"/>
            <a:ext cx="85288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</a:t>
            </a:r>
          </a:p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</a:t>
            </a:r>
            <a:r>
              <a:rPr lang="en-US" sz="2400" dirty="0">
                <a:solidFill>
                  <a:srgbClr val="FF0000"/>
                </a:solidFill>
                <a:effectLst/>
              </a:rPr>
              <a:t>%2F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</a:t>
            </a:r>
            <a:r>
              <a:rPr lang="en-US" sz="2400" dirty="0">
                <a:solidFill>
                  <a:srgbClr val="FF0000"/>
                </a:solidFill>
                <a:effectLst/>
              </a:rPr>
              <a:t>/..%2F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</a:t>
            </a:r>
            <a:r>
              <a:rPr lang="en-US" sz="2400" dirty="0">
                <a:solidFill>
                  <a:srgbClr val="FF0000"/>
                </a:solidFill>
                <a:effectLst/>
              </a:rPr>
              <a:t>/%2e%2e%2F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</a:t>
            </a:r>
            <a:r>
              <a:rPr lang="en-US" sz="2400" dirty="0">
                <a:solidFill>
                  <a:srgbClr val="FF0000"/>
                </a:solidFill>
                <a:effectLst/>
              </a:rPr>
              <a:t>/..%252F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</a:t>
            </a:r>
            <a:r>
              <a:rPr lang="en-US" sz="2400" dirty="0">
                <a:solidFill>
                  <a:srgbClr val="FF0000"/>
                </a:solidFill>
                <a:effectLst/>
              </a:rPr>
              <a:t>/%252e%252e%252F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/callback/</a:t>
            </a:r>
            <a:r>
              <a:rPr lang="en-US" sz="2400" dirty="0">
                <a:solidFill>
                  <a:srgbClr val="FF0000"/>
                </a:solidFill>
                <a:effectLst/>
              </a:rPr>
              <a:t>%3B/../../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/callback/</a:t>
            </a:r>
            <a:r>
              <a:rPr lang="en-US" sz="2400" dirty="0">
                <a:solidFill>
                  <a:srgbClr val="FF0000"/>
                </a:solidFill>
                <a:effectLst/>
              </a:rPr>
              <a:t>%3B%2F..%2F..%2F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Client.com</a:t>
            </a:r>
            <a:r>
              <a:rPr lang="en-US" sz="2400" dirty="0">
                <a:effectLst/>
              </a:rPr>
              <a:t>/callback/</a:t>
            </a:r>
            <a:r>
              <a:rPr lang="en-US" sz="2400" dirty="0">
                <a:solidFill>
                  <a:srgbClr val="FF0000"/>
                </a:solidFill>
                <a:effectLst/>
              </a:rPr>
              <a:t>%3B%2F%2e%2e%2F%2F%2e%2e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effectLst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</a:rPr>
              <a:t>Client.com</a:t>
            </a:r>
            <a:r>
              <a:rPr lang="en-US" sz="2400" dirty="0">
                <a:solidFill>
                  <a:srgbClr val="000000"/>
                </a:solidFill>
                <a:effectLst/>
              </a:rPr>
              <a:t>/callback/</a:t>
            </a:r>
            <a:r>
              <a:rPr lang="en-US" sz="2400" dirty="0">
                <a:solidFill>
                  <a:srgbClr val="FF0000"/>
                </a:solidFill>
                <a:effectLst/>
              </a:rPr>
              <a:t>%253B%252F..%252F..%252F</a:t>
            </a:r>
            <a:r>
              <a:rPr lang="en-US" sz="2400" dirty="0">
                <a:solidFill>
                  <a:srgbClr val="0000FF"/>
                </a:solidFill>
                <a:effectLst/>
              </a:rPr>
              <a:t>FAKEPATH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0BD2E3-DB51-7EA9-18D4-14D96287FAA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641260" y="4653544"/>
            <a:ext cx="36674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3F56F9-7B63-4528-5899-92A779EB6779}"/>
              </a:ext>
            </a:extLst>
          </p:cNvPr>
          <p:cNvSpPr txBox="1"/>
          <p:nvPr/>
        </p:nvSpPr>
        <p:spPr>
          <a:xfrm>
            <a:off x="9308713" y="4421547"/>
            <a:ext cx="2897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Client.com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00FF"/>
                </a:solidFill>
              </a:rPr>
              <a:t>FAKEPATH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74393-9027-89CE-B03E-ABA8535D2661}"/>
              </a:ext>
            </a:extLst>
          </p:cNvPr>
          <p:cNvSpPr txBox="1"/>
          <p:nvPr/>
        </p:nvSpPr>
        <p:spPr>
          <a:xfrm>
            <a:off x="5618068" y="4298444"/>
            <a:ext cx="4010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/>
              <a:t>Victim’s browser interpretation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5A940E-487F-85F3-3C00-19164DCE3238}"/>
              </a:ext>
            </a:extLst>
          </p:cNvPr>
          <p:cNvSpPr/>
          <p:nvPr/>
        </p:nvSpPr>
        <p:spPr>
          <a:xfrm>
            <a:off x="841155" y="4468878"/>
            <a:ext cx="4800105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62"/>
    </mc:Choice>
    <mc:Fallback xmlns="">
      <p:transition spd="slow" advTm="111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8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888828" y="136523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RFC6749 &amp; RFC3986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FDB89-8935-F953-4213-8B2F55C1910C}"/>
              </a:ext>
            </a:extLst>
          </p:cNvPr>
          <p:cNvSpPr txBox="1"/>
          <p:nvPr/>
        </p:nvSpPr>
        <p:spPr>
          <a:xfrm>
            <a:off x="517471" y="963628"/>
            <a:ext cx="5230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parameter</a:t>
            </a:r>
            <a:r>
              <a:rPr lang="it-IT" sz="3200" dirty="0"/>
              <a:t> in RFC: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19449-239D-1A3E-D574-E26900973C08}"/>
              </a:ext>
            </a:extLst>
          </p:cNvPr>
          <p:cNvSpPr txBox="1"/>
          <p:nvPr/>
        </p:nvSpPr>
        <p:spPr>
          <a:xfrm>
            <a:off x="818375" y="1710982"/>
            <a:ext cx="11207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3.1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endpoint URI MAY include an "application/x-www-form-</a:t>
            </a:r>
            <a:r>
              <a:rPr lang="en-US" sz="2400" dirty="0" err="1">
                <a:effectLst/>
              </a:rPr>
              <a:t>urlencoded</a:t>
            </a:r>
            <a:r>
              <a:rPr lang="en-US" sz="2400" dirty="0">
                <a:effectLst/>
              </a:rPr>
              <a:t>" formatted 	(per Appendix B) query component (RFC 3986 Section 3.4), which MUST be 	retained when adding additional query parameters.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BC462-0E49-0DEB-B426-B1748778ABC4}"/>
              </a:ext>
            </a:extLst>
          </p:cNvPr>
          <p:cNvSpPr txBox="1"/>
          <p:nvPr/>
        </p:nvSpPr>
        <p:spPr>
          <a:xfrm>
            <a:off x="808218" y="3139497"/>
            <a:ext cx="113783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10.14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A code injection attack occurs when an input or otherwise external variable is used 	by an application </a:t>
            </a:r>
            <a:r>
              <a:rPr lang="en-US" sz="2400" dirty="0" err="1">
                <a:effectLst/>
              </a:rPr>
              <a:t>unsanitized</a:t>
            </a:r>
            <a:r>
              <a:rPr lang="en-US" sz="2400" dirty="0">
                <a:effectLst/>
              </a:rPr>
              <a:t> and causes modification to the application logic. This 	may allow an attacker to access the application device or its data, cause a denial of 	service, or introduce a wide range of malicious side effects. The authorization 	server and Client MUST sanitize (and validate when possible) any value received–in 	particular, the value of the "state" and "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” parameters.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9E5A6-4891-D8EC-7214-C159BB15309B}"/>
              </a:ext>
            </a:extLst>
          </p:cNvPr>
          <p:cNvSpPr txBox="1"/>
          <p:nvPr/>
        </p:nvSpPr>
        <p:spPr>
          <a:xfrm>
            <a:off x="657586" y="5804664"/>
            <a:ext cx="1136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Lack</a:t>
            </a:r>
            <a:r>
              <a:rPr lang="it-IT" sz="4000" dirty="0"/>
              <a:t> on input </a:t>
            </a:r>
            <a:r>
              <a:rPr lang="it-IT" sz="4000" dirty="0" err="1"/>
              <a:t>validation</a:t>
            </a:r>
            <a:r>
              <a:rPr lang="it-IT" sz="4000" dirty="0"/>
              <a:t> </a:t>
            </a:r>
            <a:r>
              <a:rPr lang="it-IT" sz="4000" dirty="0" err="1"/>
              <a:t>directive</a:t>
            </a:r>
            <a:r>
              <a:rPr lang="it-IT" sz="4000" dirty="0"/>
              <a:t> or </a:t>
            </a:r>
            <a:r>
              <a:rPr lang="it-IT" sz="4000" dirty="0" err="1"/>
              <a:t>attack</a:t>
            </a:r>
            <a:r>
              <a:rPr lang="it-IT" sz="4000" dirty="0"/>
              <a:t> </a:t>
            </a:r>
            <a:r>
              <a:rPr lang="it-IT" sz="4000" dirty="0" err="1"/>
              <a:t>prevention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7F3088-9D11-F0C3-9B43-9C9AB7427497}"/>
              </a:ext>
            </a:extLst>
          </p:cNvPr>
          <p:cNvSpPr/>
          <p:nvPr/>
        </p:nvSpPr>
        <p:spPr>
          <a:xfrm>
            <a:off x="3528415" y="2544284"/>
            <a:ext cx="2219462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2F93E-DAB6-4101-30F8-D2C79CB9C254}"/>
              </a:ext>
            </a:extLst>
          </p:cNvPr>
          <p:cNvSpPr/>
          <p:nvPr/>
        </p:nvSpPr>
        <p:spPr>
          <a:xfrm>
            <a:off x="8621949" y="2544284"/>
            <a:ext cx="203136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1AFC-D244-34BF-58F2-FEF32C324F6D}"/>
              </a:ext>
            </a:extLst>
          </p:cNvPr>
          <p:cNvSpPr/>
          <p:nvPr/>
        </p:nvSpPr>
        <p:spPr>
          <a:xfrm>
            <a:off x="1349938" y="2909905"/>
            <a:ext cx="6394919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33B36-7E9E-B34B-BDBC-92CAB56C6E9B}"/>
              </a:ext>
            </a:extLst>
          </p:cNvPr>
          <p:cNvSpPr/>
          <p:nvPr/>
        </p:nvSpPr>
        <p:spPr>
          <a:xfrm>
            <a:off x="8621949" y="4688509"/>
            <a:ext cx="2284863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580332-8CD9-97E4-4328-133CF2B99679}"/>
              </a:ext>
            </a:extLst>
          </p:cNvPr>
          <p:cNvSpPr/>
          <p:nvPr/>
        </p:nvSpPr>
        <p:spPr>
          <a:xfrm>
            <a:off x="1349938" y="5059246"/>
            <a:ext cx="10261840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BDDEE-3133-016D-D013-89EFAEA7F9E2}"/>
              </a:ext>
            </a:extLst>
          </p:cNvPr>
          <p:cNvSpPr/>
          <p:nvPr/>
        </p:nvSpPr>
        <p:spPr>
          <a:xfrm>
            <a:off x="1349938" y="5446416"/>
            <a:ext cx="8058467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5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38"/>
    </mc:Choice>
    <mc:Fallback xmlns="">
      <p:transition spd="slow" advTm="7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7C430-A63E-C8E7-0B9F-E0A33864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8" y="2745570"/>
            <a:ext cx="11848475" cy="2562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32261-827A-012E-18E2-128623E33CE6}"/>
              </a:ext>
            </a:extLst>
          </p:cNvPr>
          <p:cNvSpPr txBox="1"/>
          <p:nvPr/>
        </p:nvSpPr>
        <p:spPr>
          <a:xfrm>
            <a:off x="1174167" y="1476871"/>
            <a:ext cx="9662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https://</a:t>
            </a:r>
            <a:r>
              <a:rPr lang="en-US" sz="2400" dirty="0" err="1">
                <a:effectLst/>
              </a:rPr>
              <a:t>idp.example.com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oauth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authorize?response_type</a:t>
            </a:r>
            <a:r>
              <a:rPr lang="en-US" sz="2400" dirty="0">
                <a:effectLst/>
              </a:rPr>
              <a:t>=</a:t>
            </a:r>
            <a:r>
              <a:rPr lang="en-US" sz="2400" dirty="0" err="1">
                <a:effectLst/>
              </a:rPr>
              <a:t>code&amp;client_id</a:t>
            </a:r>
            <a:r>
              <a:rPr lang="en-US" sz="2400" dirty="0">
                <a:effectLst/>
              </a:rPr>
              <a:t> =&lt;</a:t>
            </a:r>
            <a:r>
              <a:rPr lang="en-US" sz="2400" dirty="0" err="1">
                <a:effectLst/>
              </a:rPr>
              <a:t>validID</a:t>
            </a:r>
            <a:r>
              <a:rPr lang="en-US" sz="2400" dirty="0">
                <a:effectLst/>
              </a:rPr>
              <a:t>&gt;&amp;state=&lt;value&gt;&amp;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=https://</a:t>
            </a:r>
            <a:r>
              <a:rPr lang="en-US" sz="2400" dirty="0" err="1">
                <a:effectLst/>
              </a:rPr>
              <a:t>Client.example.com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oauth</a:t>
            </a:r>
            <a:r>
              <a:rPr lang="en-US" sz="2400" dirty="0">
                <a:effectLst/>
              </a:rPr>
              <a:t>/callback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0F8C5-DC23-54CE-DC2C-0B1BBED18491}"/>
              </a:ext>
            </a:extLst>
          </p:cNvPr>
          <p:cNvSpPr txBox="1"/>
          <p:nvPr/>
        </p:nvSpPr>
        <p:spPr>
          <a:xfrm>
            <a:off x="545890" y="928356"/>
            <a:ext cx="2575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Attack URL: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AAB1C-30FA-6972-777C-0896061216ED}"/>
              </a:ext>
            </a:extLst>
          </p:cNvPr>
          <p:cNvSpPr txBox="1"/>
          <p:nvPr/>
        </p:nvSpPr>
        <p:spPr>
          <a:xfrm>
            <a:off x="2189229" y="2205224"/>
            <a:ext cx="4390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</a:rPr>
              <a:t>%3F</a:t>
            </a:r>
            <a:r>
              <a:rPr lang="en-US" sz="2400" dirty="0">
                <a:solidFill>
                  <a:srgbClr val="0000FF"/>
                </a:solidFill>
                <a:effectLst/>
              </a:rPr>
              <a:t>code</a:t>
            </a:r>
            <a:r>
              <a:rPr lang="en-US" sz="2400" dirty="0">
                <a:solidFill>
                  <a:srgbClr val="FF0000"/>
                </a:solidFill>
                <a:effectLst/>
              </a:rPr>
              <a:t>%3D</a:t>
            </a:r>
            <a:r>
              <a:rPr lang="en-US" sz="2400" dirty="0">
                <a:solidFill>
                  <a:srgbClr val="0000FF"/>
                </a:solidFill>
                <a:effectLst/>
              </a:rPr>
              <a:t>&lt;value&gt;</a:t>
            </a:r>
            <a:endParaRPr lang="en-US" sz="240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D7628F-0A06-5500-4F68-3F9022532C6D}"/>
              </a:ext>
            </a:extLst>
          </p:cNvPr>
          <p:cNvSpPr/>
          <p:nvPr/>
        </p:nvSpPr>
        <p:spPr>
          <a:xfrm>
            <a:off x="741776" y="4152887"/>
            <a:ext cx="4118042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515F1-4401-E1BE-C050-5E888A1E291D}"/>
              </a:ext>
            </a:extLst>
          </p:cNvPr>
          <p:cNvSpPr/>
          <p:nvPr/>
        </p:nvSpPr>
        <p:spPr>
          <a:xfrm>
            <a:off x="4918184" y="4155693"/>
            <a:ext cx="2992876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BF427-3A5C-D231-36CE-753AD6B3BF97}"/>
              </a:ext>
            </a:extLst>
          </p:cNvPr>
          <p:cNvSpPr/>
          <p:nvPr/>
        </p:nvSpPr>
        <p:spPr>
          <a:xfrm>
            <a:off x="8634150" y="4006454"/>
            <a:ext cx="274806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024D27-61B3-1B8B-073E-D5A27CAB6EEF}"/>
              </a:ext>
            </a:extLst>
          </p:cNvPr>
          <p:cNvSpPr/>
          <p:nvPr/>
        </p:nvSpPr>
        <p:spPr>
          <a:xfrm>
            <a:off x="8585513" y="4443636"/>
            <a:ext cx="3596083" cy="1044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C6330C-1983-9D48-BFFC-829162EAA23B}"/>
              </a:ext>
            </a:extLst>
          </p:cNvPr>
          <p:cNvSpPr/>
          <p:nvPr/>
        </p:nvSpPr>
        <p:spPr>
          <a:xfrm>
            <a:off x="8296927" y="4569177"/>
            <a:ext cx="1355386" cy="73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352DB-9621-59BD-9964-FCC1DB54CEA4}"/>
              </a:ext>
            </a:extLst>
          </p:cNvPr>
          <p:cNvSpPr/>
          <p:nvPr/>
        </p:nvSpPr>
        <p:spPr>
          <a:xfrm>
            <a:off x="7940243" y="3754776"/>
            <a:ext cx="4241353" cy="2309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F78AD-D8E3-DF1D-6B80-D219FE88E0A5}"/>
              </a:ext>
            </a:extLst>
          </p:cNvPr>
          <p:cNvSpPr/>
          <p:nvPr/>
        </p:nvSpPr>
        <p:spPr>
          <a:xfrm>
            <a:off x="4918184" y="3690147"/>
            <a:ext cx="2981529" cy="585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05E7DC-D62A-136C-7FD6-B39DFA8511C4}"/>
              </a:ext>
            </a:extLst>
          </p:cNvPr>
          <p:cNvSpPr/>
          <p:nvPr/>
        </p:nvSpPr>
        <p:spPr>
          <a:xfrm>
            <a:off x="1872616" y="3289933"/>
            <a:ext cx="2981529" cy="97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488556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9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208474" y="136523"/>
            <a:ext cx="297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Oauth</a:t>
            </a:r>
            <a:r>
              <a:rPr lang="it-IT" sz="2000" dirty="0"/>
              <a:t> </a:t>
            </a:r>
            <a:r>
              <a:rPr lang="it-IT" sz="2000" dirty="0" err="1"/>
              <a:t>Parameter</a:t>
            </a:r>
            <a:r>
              <a:rPr lang="it-IT" sz="2000" dirty="0"/>
              <a:t> </a:t>
            </a:r>
            <a:r>
              <a:rPr lang="it-IT" sz="2000" dirty="0" err="1"/>
              <a:t>Pollution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D56D0B-FB7A-E9F0-C817-519757E1EFB5}"/>
              </a:ext>
            </a:extLst>
          </p:cNvPr>
          <p:cNvSpPr txBox="1"/>
          <p:nvPr/>
        </p:nvSpPr>
        <p:spPr>
          <a:xfrm>
            <a:off x="2428764" y="5515668"/>
            <a:ext cx="7334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Victim’s authenticated as the attacker!!</a:t>
            </a:r>
            <a:endParaRPr lang="en-US" sz="32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65"/>
    </mc:Choice>
    <mc:Fallback xmlns="">
      <p:transition spd="slow" advTm="1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8.4|47|1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7.5|4.7|20.1|20.6|5.2|5.7|37.2|17.1|17.8|3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1|3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4.7|2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6|2.3|3.9|9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39.9|12.3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9|21.5|6.3|19.8|2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4.2|14.3|39.8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23.6|4|2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5|16.9|6|4.7|5.7|2.8|17.3|11|13.2|1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1|8.5|15.8|3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19884</TotalTime>
  <Words>1369</Words>
  <Application>Microsoft Macintosh PowerPoint</Application>
  <PresentationFormat>Widescreen</PresentationFormat>
  <Paragraphs>142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Tommaso Innocenti</dc:creator>
  <cp:lastModifiedBy>Tommaso Innocenti</cp:lastModifiedBy>
  <cp:revision>9</cp:revision>
  <dcterms:created xsi:type="dcterms:W3CDTF">2021-06-29T15:55:30Z</dcterms:created>
  <dcterms:modified xsi:type="dcterms:W3CDTF">2023-08-24T05:56:44Z</dcterms:modified>
</cp:coreProperties>
</file>