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3.xml" ContentType="application/vnd.openxmlformats-officedocument.presentationml.tags+xml"/>
  <Override PartName="/ppt/notesSlides/notesSlide17.xml" ContentType="application/vnd.openxmlformats-officedocument.presentationml.notesSlide+xml"/>
  <Override PartName="/ppt/tags/tag14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3"/>
  </p:notesMasterIdLst>
  <p:sldIdLst>
    <p:sldId id="256" r:id="rId2"/>
    <p:sldId id="297" r:id="rId3"/>
    <p:sldId id="274" r:id="rId4"/>
    <p:sldId id="295" r:id="rId5"/>
    <p:sldId id="275" r:id="rId6"/>
    <p:sldId id="277" r:id="rId7"/>
    <p:sldId id="278" r:id="rId8"/>
    <p:sldId id="279" r:id="rId9"/>
    <p:sldId id="281" r:id="rId10"/>
    <p:sldId id="289" r:id="rId11"/>
    <p:sldId id="285" r:id="rId12"/>
    <p:sldId id="299" r:id="rId13"/>
    <p:sldId id="292" r:id="rId14"/>
    <p:sldId id="296" r:id="rId15"/>
    <p:sldId id="288" r:id="rId16"/>
    <p:sldId id="301" r:id="rId17"/>
    <p:sldId id="300" r:id="rId18"/>
    <p:sldId id="283" r:id="rId19"/>
    <p:sldId id="280" r:id="rId20"/>
    <p:sldId id="286" r:id="rId21"/>
    <p:sldId id="302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66"/>
    <p:restoredTop sz="92289"/>
  </p:normalViewPr>
  <p:slideViewPr>
    <p:cSldViewPr snapToGrid="0">
      <p:cViewPr varScale="1">
        <p:scale>
          <a:sx n="130" d="100"/>
          <a:sy n="130" d="100"/>
        </p:scale>
        <p:origin x="1848" y="176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EB887C-867E-3241-B205-9F806604144D}" type="datetimeFigureOut">
              <a:rPr lang="en-US" smtClean="0"/>
              <a:t>12/3/23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386C8D-2B70-6347-8DDB-25D1AA5F9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614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386C8D-2B70-6347-8DDB-25D1AA5F946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272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Idp</a:t>
            </a:r>
            <a:r>
              <a:rPr lang="en-US" dirty="0"/>
              <a:t> must check </a:t>
            </a:r>
            <a:r>
              <a:rPr lang="en-US" dirty="0" err="1"/>
              <a:t>redirect_uri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386C8D-2B70-6347-8DDB-25D1AA5F946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6146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386C8D-2B70-6347-8DDB-25D1AA5F946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3649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Vulnerability disclosed 2018 becomes actionable enabling the attacker to perform an account takeover.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386C8D-2B70-6347-8DDB-25D1AA5F946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3478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Vulnerability disclosed 2018 becomes actionable enabling the attacker to perform an account takeover.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386C8D-2B70-6347-8DDB-25D1AA5F946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3681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we identified are not bug but problem rooted in the RFC specification language which doesn’t account for new threat like </a:t>
            </a:r>
            <a:r>
              <a:rPr lang="en-US" dirty="0" err="1"/>
              <a:t>PathConfusion</a:t>
            </a:r>
            <a:endParaRPr lang="en-US" dirty="0"/>
          </a:p>
          <a:p>
            <a:r>
              <a:rPr lang="en-US" dirty="0" err="1"/>
              <a:t>Redirect_uri</a:t>
            </a:r>
            <a:r>
              <a:rPr lang="en-US" dirty="0"/>
              <a:t> must be of equal size and identical byte sequence</a:t>
            </a:r>
          </a:p>
          <a:p>
            <a:r>
              <a:rPr lang="en-US" dirty="0"/>
              <a:t>Observing code or state in </a:t>
            </a:r>
            <a:r>
              <a:rPr lang="en-US" dirty="0" err="1"/>
              <a:t>redirect_uri</a:t>
            </a:r>
            <a:r>
              <a:rPr lang="en-US" dirty="0"/>
              <a:t> is a clear indication of an attack or a </a:t>
            </a:r>
            <a:r>
              <a:rPr lang="en-US" dirty="0" err="1"/>
              <a:t>namespacing</a:t>
            </a:r>
            <a:r>
              <a:rPr lang="en-US" dirty="0"/>
              <a:t> problem of the Client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386C8D-2B70-6347-8DDB-25D1AA5F946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3519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386C8D-2B70-6347-8DDB-25D1AA5F946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5412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386C8D-2B70-6347-8DDB-25D1AA5F946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3327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Lack of directive allows the poisoning of the </a:t>
            </a:r>
            <a:r>
              <a:rPr lang="en-US" dirty="0" err="1"/>
              <a:t>redirect_uri</a:t>
            </a:r>
            <a:r>
              <a:rPr lang="en-US" dirty="0"/>
              <a:t> parameters including code and state values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386C8D-2B70-6347-8DDB-25D1AA5F946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778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386C8D-2B70-6347-8DDB-25D1AA5F946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8417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386C8D-2B70-6347-8DDB-25D1AA5F946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604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386C8D-2B70-6347-8DDB-25D1AA5F946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744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386C8D-2B70-6347-8DDB-25D1AA5F946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933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OAuth at higher level and the interaction of the 3 main actors the Client the resource owner and the authorization server IDP in our scheme </a:t>
            </a:r>
          </a:p>
          <a:p>
            <a:r>
              <a:rPr lang="en-US" dirty="0"/>
              <a:t>Facilitate login in sites usually Authorization code grant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386C8D-2B70-6347-8DDB-25D1AA5F946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772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Code grant is the focus of our talk the three-legged protocol. </a:t>
            </a:r>
            <a:r>
              <a:rPr lang="en-US" dirty="0" err="1"/>
              <a:t>Redirect_uri</a:t>
            </a:r>
            <a:r>
              <a:rPr lang="en-US" dirty="0"/>
              <a:t> defines the browser flow and for this reason has been targeted by attacker and researchers and this has been the primary focus of BCP where it hold a primary position.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386C8D-2B70-6347-8DDB-25D1AA5F946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493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Present the </a:t>
            </a:r>
            <a:r>
              <a:rPr lang="en-US" dirty="0" err="1"/>
              <a:t>redirect_uri</a:t>
            </a:r>
            <a:r>
              <a:rPr lang="en-US" dirty="0"/>
              <a:t> validation in RFC showing that different length of </a:t>
            </a:r>
            <a:r>
              <a:rPr lang="en-US" dirty="0" err="1"/>
              <a:t>redirect_uri</a:t>
            </a:r>
            <a:r>
              <a:rPr lang="en-US" dirty="0"/>
              <a:t> are allowed posing a security risk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386C8D-2B70-6347-8DDB-25D1AA5F946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970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Define what is path confusion and what this confusion can generate in the OAuth protocol by presenting our Path confusion primer to verify IdPs validation of </a:t>
            </a:r>
            <a:r>
              <a:rPr lang="en-US" dirty="0" err="1"/>
              <a:t>redirect_uri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386C8D-2B70-6347-8DDB-25D1AA5F946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962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Path confusion redirects to </a:t>
            </a:r>
            <a:r>
              <a:rPr lang="en-US" dirty="0" err="1"/>
              <a:t>unintend</a:t>
            </a:r>
            <a:r>
              <a:rPr lang="en-US" dirty="0"/>
              <a:t> path but not immediate menace for users</a:t>
            </a:r>
          </a:p>
          <a:p>
            <a:r>
              <a:rPr lang="en-US" dirty="0"/>
              <a:t>OPP in contrary creates confusion allowing attacker to mislead Client sites to authenticate the victim as the attackers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386C8D-2B70-6347-8DDB-25D1AA5F946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316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Where we attack and how </a:t>
            </a:r>
            <a:r>
              <a:rPr lang="en-US" sz="2000" dirty="0"/>
              <a:t>it increase the attack surface removing the race condition. </a:t>
            </a:r>
          </a:p>
          <a:p>
            <a:r>
              <a:rPr lang="en-US" dirty="0"/>
              <a:t>1) OPP leave OAuth parameters unused and vulnerable to leakage which RFC6749 section 3.1.2.5 warns about including third party in endpoint, we confirm that it still a common problem among Clients.</a:t>
            </a:r>
          </a:p>
          <a:p>
            <a:r>
              <a:rPr lang="en-US" dirty="0"/>
              <a:t>2) Now all the Client vulnerability become actionable leakage as well as other vulnerability which thanks to the race removal could escalates</a:t>
            </a:r>
          </a:p>
          <a:p>
            <a:r>
              <a:rPr lang="en-US" dirty="0"/>
              <a:t>Although a final </a:t>
            </a:r>
            <a:r>
              <a:rPr lang="en-US" dirty="0" err="1"/>
              <a:t>defence</a:t>
            </a:r>
            <a:r>
              <a:rPr lang="en-US" dirty="0"/>
              <a:t> is in place in Access token request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386C8D-2B70-6347-8DDB-25D1AA5F946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187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E0548-0B5B-704D-A696-F4624F3E112F}" type="datetime1">
              <a:rPr lang="en-US" smtClean="0"/>
              <a:t>12/3/23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8F66A-9300-E643-B72D-75E6B7F6B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060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75F65-F2DF-3E45-98C8-FC61C2007B52}" type="datetime1">
              <a:rPr lang="en-US" smtClean="0"/>
              <a:t>12/3/23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8F66A-9300-E643-B72D-75E6B7F6B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91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ECC37-BAAB-D848-964A-B23F4037E45A}" type="datetime1">
              <a:rPr lang="en-US" smtClean="0"/>
              <a:t>12/3/23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8F66A-9300-E643-B72D-75E6B7F6B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57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43ADE-82BC-F143-8786-5DD3BC9D61D7}" type="datetime1">
              <a:rPr lang="en-US" smtClean="0"/>
              <a:t>12/3/23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8F66A-9300-E643-B72D-75E6B7F6B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85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A6C9-5A70-1848-A0DB-5AC99E4F8C88}" type="datetime1">
              <a:rPr lang="en-US" smtClean="0"/>
              <a:t>12/3/23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8F66A-9300-E643-B72D-75E6B7F6B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826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D8F62-F2D4-4546-A26B-6BA91161C0E2}" type="datetime1">
              <a:rPr lang="en-US" smtClean="0"/>
              <a:t>12/3/23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8F66A-9300-E643-B72D-75E6B7F6B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37B86-0F36-FA4F-832C-62B66B2591AF}" type="datetime1">
              <a:rPr lang="en-US" smtClean="0"/>
              <a:t>12/3/23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8F66A-9300-E643-B72D-75E6B7F6B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356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E391D-739A-DC48-8DA7-8BFF8EC79F46}" type="datetime1">
              <a:rPr lang="en-US" smtClean="0"/>
              <a:t>12/3/23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8F66A-9300-E643-B72D-75E6B7F6B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506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31A89-62D7-7B41-A0D4-54088D538759}" type="datetime1">
              <a:rPr lang="en-US" smtClean="0"/>
              <a:t>12/3/23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8F66A-9300-E643-B72D-75E6B7F6B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680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C1ADA-CB7A-7140-A199-F25935F55CA3}" type="datetime1">
              <a:rPr lang="en-US" smtClean="0"/>
              <a:t>12/3/23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8F66A-9300-E643-B72D-75E6B7F6B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365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906DC-71FA-EC40-B3B2-C7F84C68B56C}" type="datetime1">
              <a:rPr lang="en-US" smtClean="0"/>
              <a:t>12/3/23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8F66A-9300-E643-B72D-75E6B7F6B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851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76FF0-85C9-1A46-8D87-592845F4EDD7}" type="datetime1">
              <a:rPr lang="en-US" smtClean="0"/>
              <a:t>12/3/23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8F66A-9300-E643-B72D-75E6B7F6B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813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8.png"/><Relationship Id="rId5" Type="http://schemas.openxmlformats.org/officeDocument/2006/relationships/image" Target="../media/image17.emf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1.jpeg"/><Relationship Id="rId4" Type="http://schemas.openxmlformats.org/officeDocument/2006/relationships/image" Target="../media/image1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8.png"/><Relationship Id="rId12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5.png"/><Relationship Id="rId11" Type="http://schemas.openxmlformats.org/officeDocument/2006/relationships/image" Target="../media/image21.png"/><Relationship Id="rId5" Type="http://schemas.openxmlformats.org/officeDocument/2006/relationships/image" Target="../media/image14.png"/><Relationship Id="rId10" Type="http://schemas.openxmlformats.org/officeDocument/2006/relationships/image" Target="../media/image20.jpg"/><Relationship Id="rId4" Type="http://schemas.openxmlformats.org/officeDocument/2006/relationships/image" Target="../media/image13.png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6D7ED37C-E45B-CB4E-BA8B-6551CDC015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6747"/>
            <a:ext cx="3278734" cy="15597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1D12C9A-E3DA-294F-A318-00782A35909D}"/>
              </a:ext>
            </a:extLst>
          </p:cNvPr>
          <p:cNvSpPr txBox="1"/>
          <p:nvPr/>
        </p:nvSpPr>
        <p:spPr>
          <a:xfrm>
            <a:off x="659027" y="1721150"/>
            <a:ext cx="1087394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OAuth 2.0 Redirect URI Validation Falls Short, Literally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591DCF-53BF-7E4E-8B76-12FC880DE0D4}"/>
              </a:ext>
            </a:extLst>
          </p:cNvPr>
          <p:cNvSpPr txBox="1"/>
          <p:nvPr/>
        </p:nvSpPr>
        <p:spPr>
          <a:xfrm>
            <a:off x="475734" y="4608847"/>
            <a:ext cx="11240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Tommaso </a:t>
            </a:r>
            <a:r>
              <a:rPr lang="en-US" sz="2400" u="sng" dirty="0" err="1"/>
              <a:t>Innocenti</a:t>
            </a:r>
            <a:r>
              <a:rPr lang="en-US" sz="2400" dirty="0"/>
              <a:t>, Matteo </a:t>
            </a:r>
            <a:r>
              <a:rPr lang="en-US" sz="2400" dirty="0" err="1"/>
              <a:t>Golinelli</a:t>
            </a:r>
            <a:r>
              <a:rPr lang="en-US" sz="2400" dirty="0"/>
              <a:t>, </a:t>
            </a:r>
            <a:r>
              <a:rPr lang="en-US" sz="2400" dirty="0" err="1"/>
              <a:t>Kaan</a:t>
            </a:r>
            <a:r>
              <a:rPr lang="en-US" sz="2400" dirty="0"/>
              <a:t> </a:t>
            </a:r>
            <a:r>
              <a:rPr lang="en-US" sz="2400" dirty="0" err="1"/>
              <a:t>Onarlioglu</a:t>
            </a:r>
            <a:r>
              <a:rPr lang="en-US" sz="2400" dirty="0"/>
              <a:t>,</a:t>
            </a:r>
          </a:p>
          <a:p>
            <a:pPr algn="ctr"/>
            <a:r>
              <a:rPr lang="en-US" sz="2400" dirty="0"/>
              <a:t> Ali </a:t>
            </a:r>
            <a:r>
              <a:rPr lang="en-US" sz="2400" dirty="0" err="1"/>
              <a:t>Mirheidari</a:t>
            </a:r>
            <a:r>
              <a:rPr lang="en-US" sz="2400" dirty="0"/>
              <a:t>, Bruno </a:t>
            </a:r>
            <a:r>
              <a:rPr lang="en-US" sz="2400" dirty="0" err="1"/>
              <a:t>Crispo</a:t>
            </a:r>
            <a:r>
              <a:rPr lang="en-US" sz="2400" dirty="0"/>
              <a:t>, and </a:t>
            </a:r>
            <a:r>
              <a:rPr lang="en-US" sz="2400" dirty="0" err="1"/>
              <a:t>Engin</a:t>
            </a:r>
            <a:r>
              <a:rPr lang="en-US" sz="2400" dirty="0"/>
              <a:t> </a:t>
            </a:r>
            <a:r>
              <a:rPr lang="en-US" sz="2400" dirty="0" err="1"/>
              <a:t>Kirda</a:t>
            </a:r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672E1C-D138-5B43-8296-E64CCD7A3509}"/>
              </a:ext>
            </a:extLst>
          </p:cNvPr>
          <p:cNvSpPr txBox="1"/>
          <p:nvPr/>
        </p:nvSpPr>
        <p:spPr>
          <a:xfrm>
            <a:off x="4072582" y="5488843"/>
            <a:ext cx="40831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innocenti.t@northeastern.edu</a:t>
            </a:r>
            <a:endParaRPr lang="en-US" sz="2400" b="1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71EE2F9-156C-CCAF-C097-0B6CE1B428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72016" y="-861603"/>
            <a:ext cx="2919984" cy="2919984"/>
          </a:xfrm>
          <a:prstGeom prst="rect">
            <a:avLst/>
          </a:prstGeom>
        </p:spPr>
      </p:pic>
      <p:pic>
        <p:nvPicPr>
          <p:cNvPr id="6" name="Picture 5" descr="A logo of a person with a pipe and a yellow lock&#10;&#10;Description automatically generated">
            <a:extLst>
              <a:ext uri="{FF2B5EF4-FFF2-40B4-BE49-F238E27FC236}">
                <a16:creationId xmlns:a16="http://schemas.microsoft.com/office/drawing/2014/main" id="{E1E6E218-4D2E-0B67-DB6B-7031F2408B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459" y="5439844"/>
            <a:ext cx="1205526" cy="1318418"/>
          </a:xfrm>
          <a:prstGeom prst="rect">
            <a:avLst/>
          </a:prstGeom>
        </p:spPr>
      </p:pic>
      <p:pic>
        <p:nvPicPr>
          <p:cNvPr id="3" name="Picture 2" descr="A blue circle with white text&#10;&#10;Description automatically generated">
            <a:extLst>
              <a:ext uri="{FF2B5EF4-FFF2-40B4-BE49-F238E27FC236}">
                <a16:creationId xmlns:a16="http://schemas.microsoft.com/office/drawing/2014/main" id="{290C860F-953B-C759-188D-E71BFB91FC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81191" y="0"/>
            <a:ext cx="1190805" cy="1184504"/>
          </a:xfrm>
          <a:prstGeom prst="rect">
            <a:avLst/>
          </a:prstGeom>
        </p:spPr>
      </p:pic>
      <p:pic>
        <p:nvPicPr>
          <p:cNvPr id="10" name="Picture 9" descr="A red circle with white text&#10;&#10;Description automatically generated">
            <a:extLst>
              <a:ext uri="{FF2B5EF4-FFF2-40B4-BE49-F238E27FC236}">
                <a16:creationId xmlns:a16="http://schemas.microsoft.com/office/drawing/2014/main" id="{3E20FAB2-7C71-21AA-E997-D18EF1E512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592" y="166"/>
            <a:ext cx="1187145" cy="1180586"/>
          </a:xfrm>
          <a:prstGeom prst="rect">
            <a:avLst/>
          </a:prstGeom>
        </p:spPr>
      </p:pic>
      <p:pic>
        <p:nvPicPr>
          <p:cNvPr id="13" name="Picture 12" descr="A red circle with white text&#10;&#10;Description automatically generated">
            <a:extLst>
              <a:ext uri="{FF2B5EF4-FFF2-40B4-BE49-F238E27FC236}">
                <a16:creationId xmlns:a16="http://schemas.microsoft.com/office/drawing/2014/main" id="{9484B2E2-16FF-3DBF-B9C3-96F41D9718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06197" y="0"/>
            <a:ext cx="1187145" cy="1180863"/>
          </a:xfrm>
          <a:prstGeom prst="rect">
            <a:avLst/>
          </a:prstGeom>
        </p:spPr>
      </p:pic>
      <p:pic>
        <p:nvPicPr>
          <p:cNvPr id="7" name="Picture 6" descr="A black background with orange and blue text&#10;&#10;Description automatically generated">
            <a:extLst>
              <a:ext uri="{FF2B5EF4-FFF2-40B4-BE49-F238E27FC236}">
                <a16:creationId xmlns:a16="http://schemas.microsoft.com/office/drawing/2014/main" id="{2D7AD095-2146-ADF1-3CAE-6CB78BFA627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71421" y="5439844"/>
            <a:ext cx="3011489" cy="136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556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BB4D7F-9985-9045-AC78-5159324C1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6812" y="6356352"/>
            <a:ext cx="446988" cy="365125"/>
          </a:xfrm>
        </p:spPr>
        <p:txBody>
          <a:bodyPr/>
          <a:lstStyle/>
          <a:p>
            <a:fld id="{C348F66A-9300-E643-B72D-75E6B7F6BEA6}" type="slidenum">
              <a:rPr lang="en-US" sz="2000" smtClean="0"/>
              <a:t>10</a:t>
            </a:fld>
            <a:endParaRPr lang="en-US" sz="20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A9B416-76DF-A040-9A89-8296280428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54" y="-1997"/>
            <a:ext cx="856445" cy="8564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12EA7A6-B871-44BF-3DBC-357B6FDB8B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173" y="943721"/>
            <a:ext cx="10900007" cy="516636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E1C8F6E1-9EF6-6D80-D1C6-4D65F466B8CF}"/>
              </a:ext>
            </a:extLst>
          </p:cNvPr>
          <p:cNvSpPr/>
          <p:nvPr/>
        </p:nvSpPr>
        <p:spPr>
          <a:xfrm>
            <a:off x="4688733" y="3858638"/>
            <a:ext cx="2315182" cy="382621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84E16C-1EA6-6669-2082-23076A730B67}"/>
              </a:ext>
            </a:extLst>
          </p:cNvPr>
          <p:cNvSpPr txBox="1"/>
          <p:nvPr/>
        </p:nvSpPr>
        <p:spPr>
          <a:xfrm>
            <a:off x="945699" y="269673"/>
            <a:ext cx="3250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Are </a:t>
            </a:r>
            <a:r>
              <a:rPr lang="it-IT" sz="3200" dirty="0" err="1"/>
              <a:t>we</a:t>
            </a:r>
            <a:r>
              <a:rPr lang="it-IT" sz="3200" dirty="0"/>
              <a:t> </a:t>
            </a:r>
            <a:r>
              <a:rPr lang="it-IT" sz="3200" dirty="0" err="1"/>
              <a:t>doomed</a:t>
            </a:r>
            <a:r>
              <a:rPr lang="it-IT" sz="3200" dirty="0"/>
              <a:t>?</a:t>
            </a:r>
            <a:endParaRPr lang="en-US" sz="32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0E65FDC-E292-6097-097E-53E0B95EB670}"/>
              </a:ext>
            </a:extLst>
          </p:cNvPr>
          <p:cNvSpPr/>
          <p:nvPr/>
        </p:nvSpPr>
        <p:spPr>
          <a:xfrm>
            <a:off x="6592111" y="2292485"/>
            <a:ext cx="2315182" cy="382621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450C24-8F66-7F99-9E4C-3229B096240E}"/>
              </a:ext>
            </a:extLst>
          </p:cNvPr>
          <p:cNvSpPr/>
          <p:nvPr/>
        </p:nvSpPr>
        <p:spPr>
          <a:xfrm>
            <a:off x="7723632" y="4198262"/>
            <a:ext cx="914400" cy="241540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B3CC09-03F9-D853-CCAA-55880F956DD7}"/>
              </a:ext>
            </a:extLst>
          </p:cNvPr>
          <p:cNvSpPr/>
          <p:nvPr/>
        </p:nvSpPr>
        <p:spPr>
          <a:xfrm>
            <a:off x="7785348" y="2842943"/>
            <a:ext cx="914400" cy="241540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black tangled line on a white background&#10;&#10;Description automatically generated">
            <a:extLst>
              <a:ext uri="{FF2B5EF4-FFF2-40B4-BE49-F238E27FC236}">
                <a16:creationId xmlns:a16="http://schemas.microsoft.com/office/drawing/2014/main" id="{6A1EC00F-D79B-0A5E-FB15-3BAC0FE739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3133" y="2704997"/>
            <a:ext cx="858830" cy="517431"/>
          </a:xfrm>
          <a:prstGeom prst="rect">
            <a:avLst/>
          </a:prstGeom>
        </p:spPr>
      </p:pic>
      <p:sp>
        <p:nvSpPr>
          <p:cNvPr id="7" name="Lightning Bolt 6">
            <a:extLst>
              <a:ext uri="{FF2B5EF4-FFF2-40B4-BE49-F238E27FC236}">
                <a16:creationId xmlns:a16="http://schemas.microsoft.com/office/drawing/2014/main" id="{138EE6C3-3232-088A-1A38-F1C3B516EA22}"/>
              </a:ext>
            </a:extLst>
          </p:cNvPr>
          <p:cNvSpPr/>
          <p:nvPr/>
        </p:nvSpPr>
        <p:spPr>
          <a:xfrm rot="5769518">
            <a:off x="2512588" y="2573382"/>
            <a:ext cx="700391" cy="810638"/>
          </a:xfrm>
          <a:prstGeom prst="lightningBolt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848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824"/>
    </mc:Choice>
    <mc:Fallback xmlns="">
      <p:transition spd="slow" advTm="578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07407E-6 C 0.07487 -0.03496 0.09245 -0.07014 0.12617 -0.06737 C 0.15951 -0.06436 0.20326 -0.04005 0.19531 0.00162 " pathEditMode="relative" rAng="0" ptsTypes="A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18" y="-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61 0.00416 L -0.47552 0.04953 " pathEditMode="relative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0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BB4D7F-9985-9045-AC78-5159324C1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6812" y="6356352"/>
            <a:ext cx="446988" cy="365125"/>
          </a:xfrm>
        </p:spPr>
        <p:txBody>
          <a:bodyPr/>
          <a:lstStyle/>
          <a:p>
            <a:fld id="{C348F66A-9300-E643-B72D-75E6B7F6BEA6}" type="slidenum">
              <a:rPr lang="en-US" sz="2000" smtClean="0"/>
              <a:t>11</a:t>
            </a:fld>
            <a:endParaRPr lang="en-US" sz="20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4A0F607-7571-C349-AAE3-76F0259FF117}"/>
              </a:ext>
            </a:extLst>
          </p:cNvPr>
          <p:cNvSpPr txBox="1"/>
          <p:nvPr/>
        </p:nvSpPr>
        <p:spPr>
          <a:xfrm>
            <a:off x="10875143" y="136523"/>
            <a:ext cx="9076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Impact</a:t>
            </a:r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A9B416-76DF-A040-9A89-8296280428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54" y="-1997"/>
            <a:ext cx="856445" cy="8564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42785B-1102-6886-D9C1-16488B694ED0}"/>
              </a:ext>
            </a:extLst>
          </p:cNvPr>
          <p:cNvSpPr txBox="1"/>
          <p:nvPr/>
        </p:nvSpPr>
        <p:spPr>
          <a:xfrm>
            <a:off x="831892" y="1994773"/>
            <a:ext cx="1052190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</a:rPr>
              <a:t>RFC 6749 Section 4.1.3</a:t>
            </a:r>
            <a:endParaRPr lang="en-US" sz="2400" b="1" dirty="0"/>
          </a:p>
          <a:p>
            <a:r>
              <a:rPr lang="en-US" sz="2400" b="1" dirty="0">
                <a:effectLst/>
              </a:rPr>
              <a:t>	</a:t>
            </a:r>
            <a:r>
              <a:rPr lang="en-US" sz="2400" dirty="0">
                <a:effectLst/>
              </a:rPr>
              <a:t>The Client makes a request to the token endpoint by sending the following 	parameters[...] </a:t>
            </a:r>
            <a:r>
              <a:rPr lang="en-US" sz="2400" dirty="0" err="1">
                <a:effectLst/>
              </a:rPr>
              <a:t>redirect_uri</a:t>
            </a:r>
            <a:r>
              <a:rPr lang="en-US" sz="2400" dirty="0">
                <a:effectLst/>
              </a:rPr>
              <a:t> REQUIRED, if the "</a:t>
            </a:r>
            <a:r>
              <a:rPr lang="en-US" sz="2400" dirty="0" err="1">
                <a:effectLst/>
              </a:rPr>
              <a:t>redirect_uri</a:t>
            </a:r>
            <a:r>
              <a:rPr lang="en-US" sz="2400" dirty="0">
                <a:effectLst/>
              </a:rPr>
              <a:t>" parameter was 	included in the authorization request as described in Section 4.1.1, and their </a:t>
            </a:r>
            <a:r>
              <a:rPr lang="en-US" sz="2400" dirty="0"/>
              <a:t>	</a:t>
            </a:r>
            <a:r>
              <a:rPr lang="en-US" sz="2400" dirty="0">
                <a:effectLst/>
              </a:rPr>
              <a:t>values 	MUST be identical.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003D5A-725D-E18E-691D-F52FED6AF9B0}"/>
              </a:ext>
            </a:extLst>
          </p:cNvPr>
          <p:cNvSpPr txBox="1"/>
          <p:nvPr/>
        </p:nvSpPr>
        <p:spPr>
          <a:xfrm>
            <a:off x="517471" y="963628"/>
            <a:ext cx="64987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i="1" dirty="0" err="1"/>
              <a:t>redirect_uri</a:t>
            </a:r>
            <a:r>
              <a:rPr lang="it-IT" sz="3200" dirty="0"/>
              <a:t> </a:t>
            </a:r>
            <a:r>
              <a:rPr lang="it-IT" sz="3200" dirty="0" err="1"/>
              <a:t>validation</a:t>
            </a:r>
            <a:r>
              <a:rPr lang="it-IT" sz="3200" dirty="0"/>
              <a:t> in </a:t>
            </a:r>
            <a:r>
              <a:rPr lang="it-IT" sz="3200" dirty="0" err="1"/>
              <a:t>redeem</a:t>
            </a:r>
            <a:r>
              <a:rPr lang="it-IT" sz="3200" dirty="0"/>
              <a:t> step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7E332F-DF34-C06B-3136-7642B1E64098}"/>
              </a:ext>
            </a:extLst>
          </p:cNvPr>
          <p:cNvSpPr txBox="1"/>
          <p:nvPr/>
        </p:nvSpPr>
        <p:spPr>
          <a:xfrm>
            <a:off x="2507665" y="4167568"/>
            <a:ext cx="7170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Will </a:t>
            </a:r>
            <a:r>
              <a:rPr lang="it-IT" sz="2400" dirty="0" err="1"/>
              <a:t>IdPs</a:t>
            </a:r>
            <a:r>
              <a:rPr lang="it-IT" sz="2400" dirty="0"/>
              <a:t> use the </a:t>
            </a:r>
            <a:r>
              <a:rPr lang="it-IT" sz="2400" dirty="0" err="1"/>
              <a:t>same</a:t>
            </a:r>
            <a:r>
              <a:rPr lang="it-IT" sz="2400" dirty="0"/>
              <a:t> </a:t>
            </a:r>
            <a:r>
              <a:rPr lang="it-IT" sz="2400" dirty="0" err="1"/>
              <a:t>vulnerable</a:t>
            </a:r>
            <a:r>
              <a:rPr lang="it-IT" sz="2400" dirty="0"/>
              <a:t> </a:t>
            </a:r>
            <a:r>
              <a:rPr lang="it-IT" sz="2400" dirty="0" err="1"/>
              <a:t>validation</a:t>
            </a:r>
            <a:r>
              <a:rPr lang="it-IT" sz="2400" dirty="0"/>
              <a:t> procedure?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B71F10-6A8B-7257-2412-30D69A25C4BC}"/>
              </a:ext>
            </a:extLst>
          </p:cNvPr>
          <p:cNvSpPr txBox="1"/>
          <p:nvPr/>
        </p:nvSpPr>
        <p:spPr>
          <a:xfrm>
            <a:off x="2600543" y="4808276"/>
            <a:ext cx="69846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/>
              <a:t>2/16 </a:t>
            </a:r>
            <a:r>
              <a:rPr lang="it-IT" sz="3200" dirty="0" err="1"/>
              <a:t>IdPs</a:t>
            </a:r>
            <a:r>
              <a:rPr lang="it-IT" sz="3200" dirty="0"/>
              <a:t> are </a:t>
            </a:r>
            <a:r>
              <a:rPr lang="it-IT" sz="3200" dirty="0" err="1"/>
              <a:t>vulnerable</a:t>
            </a:r>
            <a:r>
              <a:rPr lang="it-IT" sz="3200" dirty="0"/>
              <a:t> (</a:t>
            </a:r>
            <a:r>
              <a:rPr lang="it-IT" sz="3200" dirty="0" err="1"/>
              <a:t>Naver</a:t>
            </a:r>
            <a:r>
              <a:rPr lang="it-IT" sz="3200" dirty="0"/>
              <a:t>, GitHub) </a:t>
            </a:r>
            <a:endParaRPr lang="en-US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B10FA9-C68E-857F-67DE-D8AD81652704}"/>
              </a:ext>
            </a:extLst>
          </p:cNvPr>
          <p:cNvSpPr/>
          <p:nvPr/>
        </p:nvSpPr>
        <p:spPr>
          <a:xfrm>
            <a:off x="3213602" y="2828082"/>
            <a:ext cx="7362591" cy="272374"/>
          </a:xfrm>
          <a:prstGeom prst="rect">
            <a:avLst/>
          </a:prstGeom>
          <a:solidFill>
            <a:schemeClr val="accent4">
              <a:alpha val="40247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757A63-00D7-42F6-0109-071DFBA72079}"/>
              </a:ext>
            </a:extLst>
          </p:cNvPr>
          <p:cNvSpPr/>
          <p:nvPr/>
        </p:nvSpPr>
        <p:spPr>
          <a:xfrm>
            <a:off x="1294832" y="3161672"/>
            <a:ext cx="4665294" cy="272374"/>
          </a:xfrm>
          <a:prstGeom prst="rect">
            <a:avLst/>
          </a:prstGeom>
          <a:solidFill>
            <a:schemeClr val="accent4">
              <a:alpha val="40247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CBFB06-B2D2-B119-0D8F-57BB24DCB2F4}"/>
              </a:ext>
            </a:extLst>
          </p:cNvPr>
          <p:cNvSpPr/>
          <p:nvPr/>
        </p:nvSpPr>
        <p:spPr>
          <a:xfrm>
            <a:off x="9551623" y="3175816"/>
            <a:ext cx="1323519" cy="272374"/>
          </a:xfrm>
          <a:prstGeom prst="rect">
            <a:avLst/>
          </a:prstGeom>
          <a:solidFill>
            <a:schemeClr val="accent4">
              <a:alpha val="40247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2DBD55-E2F5-81D8-52C7-7591A649F33A}"/>
              </a:ext>
            </a:extLst>
          </p:cNvPr>
          <p:cNvSpPr/>
          <p:nvPr/>
        </p:nvSpPr>
        <p:spPr>
          <a:xfrm>
            <a:off x="1294832" y="3555942"/>
            <a:ext cx="3332252" cy="272374"/>
          </a:xfrm>
          <a:prstGeom prst="rect">
            <a:avLst/>
          </a:prstGeom>
          <a:solidFill>
            <a:schemeClr val="accent4">
              <a:alpha val="40247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13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053"/>
    </mc:Choice>
    <mc:Fallback xmlns="">
      <p:transition spd="slow" advTm="1360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2" grpId="0" animBg="1"/>
      <p:bldP spid="6" grpId="0" animBg="1"/>
      <p:bldP spid="7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BB4D7F-9985-9045-AC78-5159324C1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6812" y="6356352"/>
            <a:ext cx="446988" cy="365125"/>
          </a:xfrm>
        </p:spPr>
        <p:txBody>
          <a:bodyPr/>
          <a:lstStyle/>
          <a:p>
            <a:fld id="{C348F66A-9300-E643-B72D-75E6B7F6BEA6}" type="slidenum">
              <a:rPr lang="en-US" sz="2000" smtClean="0"/>
              <a:t>12</a:t>
            </a:fld>
            <a:endParaRPr lang="en-US" sz="20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A9B416-76DF-A040-9A89-8296280428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54" y="-1997"/>
            <a:ext cx="856445" cy="8564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DB4914F-135E-70B0-879E-C8ACF93B1476}"/>
              </a:ext>
            </a:extLst>
          </p:cNvPr>
          <p:cNvSpPr txBox="1"/>
          <p:nvPr/>
        </p:nvSpPr>
        <p:spPr>
          <a:xfrm>
            <a:off x="7775615" y="1921078"/>
            <a:ext cx="385758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-XSS style</a:t>
            </a:r>
          </a:p>
          <a:p>
            <a:r>
              <a:rPr lang="en-US" sz="2800" dirty="0"/>
              <a:t>-HTML injection</a:t>
            </a:r>
          </a:p>
          <a:p>
            <a:r>
              <a:rPr lang="en-US" sz="2800" dirty="0">
                <a:effectLst/>
              </a:rPr>
              <a:t>-Open redirect</a:t>
            </a:r>
          </a:p>
          <a:p>
            <a:r>
              <a:rPr lang="en-US" sz="2800" dirty="0"/>
              <a:t>-OAuth token Leakage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408069-4E3A-3BB4-2690-64B4827D7598}"/>
              </a:ext>
            </a:extLst>
          </p:cNvPr>
          <p:cNvSpPr txBox="1"/>
          <p:nvPr/>
        </p:nvSpPr>
        <p:spPr>
          <a:xfrm>
            <a:off x="3554371" y="5771577"/>
            <a:ext cx="50832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/>
              <a:t>Full </a:t>
            </a:r>
            <a:r>
              <a:rPr lang="it-IT" sz="3200" dirty="0" err="1"/>
              <a:t>victim’s</a:t>
            </a:r>
            <a:r>
              <a:rPr lang="it-IT" sz="3200" dirty="0"/>
              <a:t> account takeover</a:t>
            </a:r>
            <a:endParaRPr lang="en-US" sz="3200" dirty="0"/>
          </a:p>
        </p:txBody>
      </p:sp>
      <p:sp>
        <p:nvSpPr>
          <p:cNvPr id="15" name="Cross 14">
            <a:extLst>
              <a:ext uri="{FF2B5EF4-FFF2-40B4-BE49-F238E27FC236}">
                <a16:creationId xmlns:a16="http://schemas.microsoft.com/office/drawing/2014/main" id="{34CF8908-D98B-EDBC-1DB0-59FD4E1DD696}"/>
              </a:ext>
            </a:extLst>
          </p:cNvPr>
          <p:cNvSpPr/>
          <p:nvPr/>
        </p:nvSpPr>
        <p:spPr>
          <a:xfrm>
            <a:off x="5379902" y="2075015"/>
            <a:ext cx="1432193" cy="1443210"/>
          </a:xfrm>
          <a:prstGeom prst="plus">
            <a:avLst>
              <a:gd name="adj" fmla="val 40267"/>
            </a:avLst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4A1C5C9-A654-4D36-B141-848D942A7B60}"/>
              </a:ext>
            </a:extLst>
          </p:cNvPr>
          <p:cNvSpPr txBox="1"/>
          <p:nvPr/>
        </p:nvSpPr>
        <p:spPr>
          <a:xfrm>
            <a:off x="1522317" y="2351965"/>
            <a:ext cx="385758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RFC </a:t>
            </a:r>
            <a:r>
              <a:rPr lang="en-US" sz="2800" b="1" i="1" dirty="0" err="1"/>
              <a:t>redirect_uri</a:t>
            </a:r>
            <a:r>
              <a:rPr lang="en-US" sz="2800" b="1" i="1" dirty="0"/>
              <a:t> </a:t>
            </a:r>
            <a:r>
              <a:rPr lang="en-US" sz="2800" dirty="0"/>
              <a:t>validation issue </a:t>
            </a:r>
          </a:p>
        </p:txBody>
      </p:sp>
      <p:sp>
        <p:nvSpPr>
          <p:cNvPr id="17" name="Down Arrow 16">
            <a:extLst>
              <a:ext uri="{FF2B5EF4-FFF2-40B4-BE49-F238E27FC236}">
                <a16:creationId xmlns:a16="http://schemas.microsoft.com/office/drawing/2014/main" id="{916C6C0D-B133-3854-CCC1-645CA7D429B3}"/>
              </a:ext>
            </a:extLst>
          </p:cNvPr>
          <p:cNvSpPr/>
          <p:nvPr/>
        </p:nvSpPr>
        <p:spPr>
          <a:xfrm>
            <a:off x="5818740" y="4212287"/>
            <a:ext cx="554515" cy="1388125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9E23C1-BB3D-0C2E-A8BC-931732B6D171}"/>
              </a:ext>
            </a:extLst>
          </p:cNvPr>
          <p:cNvSpPr txBox="1"/>
          <p:nvPr/>
        </p:nvSpPr>
        <p:spPr>
          <a:xfrm>
            <a:off x="385555" y="1976823"/>
            <a:ext cx="31688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Path Confusion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58E86B-C93C-1849-7C49-A6399C076354}"/>
              </a:ext>
            </a:extLst>
          </p:cNvPr>
          <p:cNvSpPr/>
          <p:nvPr/>
        </p:nvSpPr>
        <p:spPr>
          <a:xfrm>
            <a:off x="385555" y="1976823"/>
            <a:ext cx="3168816" cy="584775"/>
          </a:xfrm>
          <a:prstGeom prst="rect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946EB3-7944-0BEE-E562-19CA6F90147A}"/>
              </a:ext>
            </a:extLst>
          </p:cNvPr>
          <p:cNvSpPr/>
          <p:nvPr/>
        </p:nvSpPr>
        <p:spPr>
          <a:xfrm>
            <a:off x="7500864" y="2721297"/>
            <a:ext cx="3168816" cy="584775"/>
          </a:xfrm>
          <a:prstGeom prst="rect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4AB788-0326-225C-D369-13B007957B90}"/>
              </a:ext>
            </a:extLst>
          </p:cNvPr>
          <p:cNvSpPr txBox="1"/>
          <p:nvPr/>
        </p:nvSpPr>
        <p:spPr>
          <a:xfrm>
            <a:off x="385555" y="2665743"/>
            <a:ext cx="482536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 err="1"/>
              <a:t>Redirect_uri</a:t>
            </a:r>
            <a:r>
              <a:rPr lang="it-IT" sz="3200" dirty="0"/>
              <a:t> </a:t>
            </a:r>
            <a:r>
              <a:rPr lang="it-IT" sz="3200" dirty="0" err="1"/>
              <a:t>validation</a:t>
            </a:r>
            <a:r>
              <a:rPr lang="it-IT" sz="3200" dirty="0"/>
              <a:t> in</a:t>
            </a:r>
          </a:p>
          <a:p>
            <a:r>
              <a:rPr lang="it-IT" sz="3200" dirty="0"/>
              <a:t>	</a:t>
            </a:r>
            <a:r>
              <a:rPr lang="it-IT" sz="3200" dirty="0" err="1"/>
              <a:t>redeem</a:t>
            </a:r>
            <a:r>
              <a:rPr lang="it-IT" sz="3200" dirty="0"/>
              <a:t> step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86D693C-54C4-5165-37CC-54FEF73F4E21}"/>
              </a:ext>
            </a:extLst>
          </p:cNvPr>
          <p:cNvSpPr/>
          <p:nvPr/>
        </p:nvSpPr>
        <p:spPr>
          <a:xfrm>
            <a:off x="385554" y="2675491"/>
            <a:ext cx="4825359" cy="1077218"/>
          </a:xfrm>
          <a:prstGeom prst="rect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653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138"/>
    </mc:Choice>
    <mc:Fallback xmlns="">
      <p:transition spd="slow" advTm="441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5" grpId="0" animBg="1"/>
      <p:bldP spid="16" grpId="0"/>
      <p:bldP spid="16" grpId="1"/>
      <p:bldP spid="17" grpId="0" animBg="1"/>
      <p:bldP spid="2" grpId="0"/>
      <p:bldP spid="4" grpId="0" animBg="1"/>
      <p:bldP spid="5" grpId="0" animBg="1"/>
      <p:bldP spid="10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BB4D7F-9985-9045-AC78-5159324C1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6812" y="6356352"/>
            <a:ext cx="446988" cy="365125"/>
          </a:xfrm>
        </p:spPr>
        <p:txBody>
          <a:bodyPr/>
          <a:lstStyle/>
          <a:p>
            <a:fld id="{C348F66A-9300-E643-B72D-75E6B7F6BEA6}" type="slidenum">
              <a:rPr lang="en-US" sz="2000" smtClean="0"/>
              <a:t>13</a:t>
            </a:fld>
            <a:endParaRPr lang="en-US" sz="20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4A0F607-7571-C349-AAE3-76F0259FF117}"/>
              </a:ext>
            </a:extLst>
          </p:cNvPr>
          <p:cNvSpPr txBox="1"/>
          <p:nvPr/>
        </p:nvSpPr>
        <p:spPr>
          <a:xfrm>
            <a:off x="10213665" y="136523"/>
            <a:ext cx="18384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Attack scenario </a:t>
            </a:r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A9B416-76DF-A040-9A89-8296280428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54" y="-1997"/>
            <a:ext cx="856445" cy="8564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42785B-1102-6886-D9C1-16488B694ED0}"/>
              </a:ext>
            </a:extLst>
          </p:cNvPr>
          <p:cNvSpPr txBox="1"/>
          <p:nvPr/>
        </p:nvSpPr>
        <p:spPr>
          <a:xfrm>
            <a:off x="708676" y="1715913"/>
            <a:ext cx="703139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Attack checklist:</a:t>
            </a:r>
          </a:p>
          <a:p>
            <a:r>
              <a:rPr lang="en-US" sz="2400" dirty="0"/>
              <a:t>1)Vulnerable </a:t>
            </a:r>
            <a:r>
              <a:rPr lang="en-US" sz="2400" b="1" i="1" dirty="0" err="1"/>
              <a:t>redirect_uri</a:t>
            </a:r>
            <a:r>
              <a:rPr lang="en-US" sz="2400" dirty="0"/>
              <a:t> parsing in Authorization step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003D5A-725D-E18E-691D-F52FED6AF9B0}"/>
              </a:ext>
            </a:extLst>
          </p:cNvPr>
          <p:cNvSpPr txBox="1"/>
          <p:nvPr/>
        </p:nvSpPr>
        <p:spPr>
          <a:xfrm>
            <a:off x="517471" y="963628"/>
            <a:ext cx="31688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 err="1"/>
              <a:t>Path</a:t>
            </a:r>
            <a:r>
              <a:rPr lang="it-IT" sz="3200" dirty="0"/>
              <a:t> </a:t>
            </a:r>
            <a:r>
              <a:rPr lang="it-IT" sz="3200" dirty="0" err="1"/>
              <a:t>Confusion</a:t>
            </a:r>
            <a:endParaRPr lang="en-US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B7E0B4-7F20-D018-ECBE-21E3BCFDE434}"/>
              </a:ext>
            </a:extLst>
          </p:cNvPr>
          <p:cNvSpPr txBox="1"/>
          <p:nvPr/>
        </p:nvSpPr>
        <p:spPr>
          <a:xfrm>
            <a:off x="697569" y="2601773"/>
            <a:ext cx="25628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</a:rPr>
              <a:t>2)Vulnerable Client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9516B5-5A91-5402-185C-E916744E83DD}"/>
              </a:ext>
            </a:extLst>
          </p:cNvPr>
          <p:cNvSpPr txBox="1"/>
          <p:nvPr/>
        </p:nvSpPr>
        <p:spPr>
          <a:xfrm>
            <a:off x="697569" y="3119050"/>
            <a:ext cx="61233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3)Vulnerable </a:t>
            </a:r>
            <a:r>
              <a:rPr lang="en-US" sz="2400" b="1" i="1" dirty="0" err="1"/>
              <a:t>redirect_uri</a:t>
            </a:r>
            <a:r>
              <a:rPr lang="en-US" sz="2400" dirty="0"/>
              <a:t> check in redeem step</a:t>
            </a:r>
            <a:endParaRPr lang="en-US" sz="2400" dirty="0">
              <a:effectLst/>
            </a:endParaRPr>
          </a:p>
        </p:txBody>
      </p:sp>
      <p:pic>
        <p:nvPicPr>
          <p:cNvPr id="14" name="Graphic 13" descr="Checkmark with solid fill">
            <a:extLst>
              <a:ext uri="{FF2B5EF4-FFF2-40B4-BE49-F238E27FC236}">
                <a16:creationId xmlns:a16="http://schemas.microsoft.com/office/drawing/2014/main" id="{72A8DF6D-CEF0-77B8-BBD8-F4CB518B48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71684" y="2068618"/>
            <a:ext cx="457200" cy="457200"/>
          </a:xfrm>
          <a:prstGeom prst="rect">
            <a:avLst/>
          </a:prstGeom>
        </p:spPr>
      </p:pic>
      <p:pic>
        <p:nvPicPr>
          <p:cNvPr id="15" name="Graphic 14" descr="Checkmark with solid fill">
            <a:extLst>
              <a:ext uri="{FF2B5EF4-FFF2-40B4-BE49-F238E27FC236}">
                <a16:creationId xmlns:a16="http://schemas.microsoft.com/office/drawing/2014/main" id="{352EB9CB-1716-12FB-2128-A5C5555F8B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21048" y="2606238"/>
            <a:ext cx="457200" cy="457200"/>
          </a:xfrm>
          <a:prstGeom prst="rect">
            <a:avLst/>
          </a:prstGeom>
        </p:spPr>
      </p:pic>
      <p:pic>
        <p:nvPicPr>
          <p:cNvPr id="16" name="Graphic 15" descr="Checkmark with solid fill">
            <a:extLst>
              <a:ext uri="{FF2B5EF4-FFF2-40B4-BE49-F238E27FC236}">
                <a16:creationId xmlns:a16="http://schemas.microsoft.com/office/drawing/2014/main" id="{1248E74D-34B9-01E7-5802-FBCDEB89AA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61343" y="3097723"/>
            <a:ext cx="457200" cy="4572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82EB4AD-620C-C3B3-8FDD-307FB6580EB4}"/>
              </a:ext>
            </a:extLst>
          </p:cNvPr>
          <p:cNvSpPr txBox="1"/>
          <p:nvPr/>
        </p:nvSpPr>
        <p:spPr>
          <a:xfrm>
            <a:off x="1118595" y="4381442"/>
            <a:ext cx="1070250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</a:rPr>
              <a:t>https://</a:t>
            </a:r>
            <a:r>
              <a:rPr lang="en-US" sz="2400" dirty="0" err="1">
                <a:effectLst/>
              </a:rPr>
              <a:t>nid.naver.com</a:t>
            </a:r>
            <a:r>
              <a:rPr lang="en-US" sz="2400" dirty="0">
                <a:effectLst/>
              </a:rPr>
              <a:t>/oauth2.0/</a:t>
            </a:r>
            <a:r>
              <a:rPr lang="en-US" sz="2400" dirty="0" err="1">
                <a:effectLst/>
              </a:rPr>
              <a:t>authorize?client_id</a:t>
            </a:r>
            <a:r>
              <a:rPr lang="en-US" sz="2400" dirty="0">
                <a:effectLst/>
              </a:rPr>
              <a:t>=</a:t>
            </a:r>
            <a:r>
              <a:rPr lang="en-US" sz="2400" dirty="0">
                <a:solidFill>
                  <a:srgbClr val="FF0000"/>
                </a:solidFill>
                <a:effectLst/>
              </a:rPr>
              <a:t>&lt;REDACTED&gt;</a:t>
            </a:r>
            <a:r>
              <a:rPr lang="en-US" sz="2400" dirty="0">
                <a:effectLst/>
              </a:rPr>
              <a:t>&amp;</a:t>
            </a:r>
            <a:r>
              <a:rPr lang="en-US" sz="2400" dirty="0" err="1">
                <a:effectLst/>
              </a:rPr>
              <a:t>response_type</a:t>
            </a:r>
            <a:r>
              <a:rPr lang="en-US" sz="2400" dirty="0">
                <a:effectLst/>
              </a:rPr>
              <a:t>=</a:t>
            </a:r>
            <a:r>
              <a:rPr lang="en-US" sz="2400" dirty="0" err="1">
                <a:effectLst/>
              </a:rPr>
              <a:t>code&amp;redirect_uri</a:t>
            </a:r>
            <a:r>
              <a:rPr lang="en-US" sz="2400" dirty="0">
                <a:effectLst/>
              </a:rPr>
              <a:t>=https%3A%2F%2F</a:t>
            </a:r>
            <a:r>
              <a:rPr lang="en-US" sz="2400" dirty="0">
                <a:solidFill>
                  <a:srgbClr val="FF0000"/>
                </a:solidFill>
                <a:effectLst/>
              </a:rPr>
              <a:t>&lt;REDACTED&gt;</a:t>
            </a:r>
            <a:r>
              <a:rPr lang="en-US" sz="2400" dirty="0">
                <a:effectLst/>
              </a:rPr>
              <a:t>%2Fopenapi%2Fsocial%2Flogin.php/%252e%252e/%252e%252e/%252e%252e/redirect.php%3Ftarget%3Dhttps%3a%2F%2F</a:t>
            </a:r>
            <a:r>
              <a:rPr lang="en-US" sz="2400" dirty="0">
                <a:solidFill>
                  <a:srgbClr val="0000FF"/>
                </a:solidFill>
                <a:effectLst/>
              </a:rPr>
              <a:t>&lt;attacker-domain&gt;</a:t>
            </a:r>
            <a:r>
              <a:rPr lang="en-US" sz="2400" dirty="0">
                <a:solidFill>
                  <a:srgbClr val="000000"/>
                </a:solidFill>
                <a:effectLst/>
              </a:rPr>
              <a:t>%2F&amp;</a:t>
            </a:r>
            <a:r>
              <a:rPr lang="en-US" sz="2400" dirty="0">
                <a:effectLst/>
              </a:rPr>
              <a:t>state=random-state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FCF913-FFA5-38FB-CCF2-519C6850830A}"/>
              </a:ext>
            </a:extLst>
          </p:cNvPr>
          <p:cNvSpPr txBox="1"/>
          <p:nvPr/>
        </p:nvSpPr>
        <p:spPr>
          <a:xfrm>
            <a:off x="708676" y="3864914"/>
            <a:ext cx="61122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Attack URL: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0E97B13-B40E-FAF5-0E83-0AB51AC885E7}"/>
              </a:ext>
            </a:extLst>
          </p:cNvPr>
          <p:cNvSpPr txBox="1"/>
          <p:nvPr/>
        </p:nvSpPr>
        <p:spPr>
          <a:xfrm>
            <a:off x="3154756" y="6110689"/>
            <a:ext cx="73322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/>
              <a:t>Full </a:t>
            </a:r>
            <a:r>
              <a:rPr lang="it-IT" sz="3200" dirty="0" err="1"/>
              <a:t>Victim’s</a:t>
            </a:r>
            <a:r>
              <a:rPr lang="it-IT" sz="3200" dirty="0"/>
              <a:t> account takeover </a:t>
            </a:r>
            <a:r>
              <a:rPr lang="it-IT" sz="3200" dirty="0" err="1"/>
              <a:t>is</a:t>
            </a:r>
            <a:r>
              <a:rPr lang="it-IT" sz="3200" dirty="0"/>
              <a:t> </a:t>
            </a:r>
            <a:r>
              <a:rPr lang="it-IT" sz="3200" dirty="0" err="1"/>
              <a:t>possible</a:t>
            </a:r>
            <a:r>
              <a:rPr lang="it-IT" sz="3200" dirty="0"/>
              <a:t>!!!</a:t>
            </a:r>
            <a:endParaRPr lang="en-US" sz="3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A9F59C9-80B6-8C82-718C-12F9A694B52B}"/>
              </a:ext>
            </a:extLst>
          </p:cNvPr>
          <p:cNvSpPr txBox="1"/>
          <p:nvPr/>
        </p:nvSpPr>
        <p:spPr>
          <a:xfrm>
            <a:off x="3154756" y="2600276"/>
            <a:ext cx="3140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effectLst/>
                <a:sym typeface="Wingdings" pitchFamily="2" charset="2"/>
              </a:rPr>
              <a:t>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openbugbounty.com</a:t>
            </a:r>
            <a:endParaRPr lang="en-US" sz="2400" dirty="0">
              <a:effectLst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3C78ABE-AB15-09CE-1A64-A0CBB8637904}"/>
              </a:ext>
            </a:extLst>
          </p:cNvPr>
          <p:cNvSpPr txBox="1"/>
          <p:nvPr/>
        </p:nvSpPr>
        <p:spPr>
          <a:xfrm>
            <a:off x="7518667" y="2087490"/>
            <a:ext cx="16530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ym typeface="Wingdings" pitchFamily="2" charset="2"/>
              </a:rPr>
              <a:t>6/16 </a:t>
            </a:r>
            <a:r>
              <a:rPr lang="en-US" sz="2400" dirty="0"/>
              <a:t>IdPs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06C7D6-8ECC-71C3-277A-91EAADF8EE3F}"/>
              </a:ext>
            </a:extLst>
          </p:cNvPr>
          <p:cNvSpPr txBox="1"/>
          <p:nvPr/>
        </p:nvSpPr>
        <p:spPr>
          <a:xfrm>
            <a:off x="6623229" y="3137025"/>
            <a:ext cx="1721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ym typeface="Wingdings" pitchFamily="2" charset="2"/>
              </a:rPr>
              <a:t></a:t>
            </a:r>
            <a:r>
              <a:rPr lang="en-US" sz="2400" dirty="0"/>
              <a:t> 2/16 IdPs</a:t>
            </a:r>
            <a:endParaRPr lang="en-US" sz="2400" dirty="0">
              <a:effectLst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199C926-6039-8685-9914-108E3A0C3A13}"/>
              </a:ext>
            </a:extLst>
          </p:cNvPr>
          <p:cNvSpPr/>
          <p:nvPr/>
        </p:nvSpPr>
        <p:spPr>
          <a:xfrm>
            <a:off x="1191491" y="5153098"/>
            <a:ext cx="5431738" cy="370299"/>
          </a:xfrm>
          <a:prstGeom prst="rect">
            <a:avLst/>
          </a:prstGeom>
          <a:solidFill>
            <a:schemeClr val="accent4">
              <a:alpha val="40247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973476B-AB7A-B3F1-7585-EEF4CDB54D31}"/>
              </a:ext>
            </a:extLst>
          </p:cNvPr>
          <p:cNvSpPr/>
          <p:nvPr/>
        </p:nvSpPr>
        <p:spPr>
          <a:xfrm>
            <a:off x="6623229" y="5166272"/>
            <a:ext cx="3398226" cy="370299"/>
          </a:xfrm>
          <a:prstGeom prst="rect">
            <a:avLst/>
          </a:prstGeom>
          <a:solidFill>
            <a:schemeClr val="accent5">
              <a:alpha val="40247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4610D54-A9D0-AC60-F640-14E8B1FC3ED8}"/>
              </a:ext>
            </a:extLst>
          </p:cNvPr>
          <p:cNvSpPr/>
          <p:nvPr/>
        </p:nvSpPr>
        <p:spPr>
          <a:xfrm>
            <a:off x="1191491" y="5536623"/>
            <a:ext cx="3398226" cy="370299"/>
          </a:xfrm>
          <a:prstGeom prst="rect">
            <a:avLst/>
          </a:prstGeom>
          <a:solidFill>
            <a:schemeClr val="accent2">
              <a:alpha val="40247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7A2787CB-D781-86D0-55FA-BEBD0A3B4B1A}"/>
              </a:ext>
            </a:extLst>
          </p:cNvPr>
          <p:cNvSpPr/>
          <p:nvPr/>
        </p:nvSpPr>
        <p:spPr>
          <a:xfrm>
            <a:off x="10021455" y="5174087"/>
            <a:ext cx="1671782" cy="370299"/>
          </a:xfrm>
          <a:prstGeom prst="rect">
            <a:avLst/>
          </a:prstGeom>
          <a:solidFill>
            <a:schemeClr val="accent2">
              <a:alpha val="40247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670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354"/>
    </mc:Choice>
    <mc:Fallback xmlns="">
      <p:transition spd="slow" advTm="1893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6" grpId="0"/>
      <p:bldP spid="18" grpId="0"/>
      <p:bldP spid="20" grpId="0"/>
      <p:bldP spid="21" grpId="0"/>
      <p:bldP spid="19" grpId="0"/>
      <p:bldP spid="22" grpId="0"/>
      <p:bldP spid="23" grpId="0"/>
      <p:bldP spid="55" grpId="0" animBg="1"/>
      <p:bldP spid="56" grpId="0" animBg="1"/>
      <p:bldP spid="57" grpId="0" animBg="1"/>
      <p:bldP spid="5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BB4D7F-9985-9045-AC78-5159324C1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6812" y="6356352"/>
            <a:ext cx="446988" cy="365125"/>
          </a:xfrm>
        </p:spPr>
        <p:txBody>
          <a:bodyPr/>
          <a:lstStyle/>
          <a:p>
            <a:fld id="{C348F66A-9300-E643-B72D-75E6B7F6BEA6}" type="slidenum">
              <a:rPr lang="en-US" sz="2000" smtClean="0"/>
              <a:t>14</a:t>
            </a:fld>
            <a:endParaRPr lang="en-US" sz="20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4A0F607-7571-C349-AAE3-76F0259FF117}"/>
              </a:ext>
            </a:extLst>
          </p:cNvPr>
          <p:cNvSpPr txBox="1"/>
          <p:nvPr/>
        </p:nvSpPr>
        <p:spPr>
          <a:xfrm>
            <a:off x="9695872" y="136523"/>
            <a:ext cx="25412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Responsible Disclosure</a:t>
            </a:r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A9B416-76DF-A040-9A89-8296280428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54" y="-1997"/>
            <a:ext cx="856445" cy="8564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42785B-1102-6886-D9C1-16488B694ED0}"/>
              </a:ext>
            </a:extLst>
          </p:cNvPr>
          <p:cNvSpPr txBox="1"/>
          <p:nvPr/>
        </p:nvSpPr>
        <p:spPr>
          <a:xfrm>
            <a:off x="517476" y="882702"/>
            <a:ext cx="1133416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All IdPs involved in the study which has been found vulnerable has been contacted.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D56574-3F40-EBA4-019B-32401F33FD51}"/>
              </a:ext>
            </a:extLst>
          </p:cNvPr>
          <p:cNvSpPr txBox="1"/>
          <p:nvPr/>
        </p:nvSpPr>
        <p:spPr>
          <a:xfrm>
            <a:off x="902911" y="2395187"/>
            <a:ext cx="97283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Microsoft acknowledge our report and fixed their validation procedure.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DE6D1B-DFDD-0C61-CE5F-2A1202C5550F}"/>
              </a:ext>
            </a:extLst>
          </p:cNvPr>
          <p:cNvSpPr txBox="1"/>
          <p:nvPr/>
        </p:nvSpPr>
        <p:spPr>
          <a:xfrm>
            <a:off x="517476" y="4202225"/>
            <a:ext cx="1133416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Reported our findings to the OAuth working group, which included our recommendation in the BCP.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821471-7CA1-7932-7551-1C045834A955}"/>
              </a:ext>
            </a:extLst>
          </p:cNvPr>
          <p:cNvSpPr txBox="1"/>
          <p:nvPr/>
        </p:nvSpPr>
        <p:spPr>
          <a:xfrm>
            <a:off x="902910" y="2843628"/>
            <a:ext cx="97283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GitHub is tracking internally the problem and is actively working on a fix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25A9B7-D1EC-3ACA-ED0A-69510E5FAF58}"/>
              </a:ext>
            </a:extLst>
          </p:cNvPr>
          <p:cNvSpPr txBox="1"/>
          <p:nvPr/>
        </p:nvSpPr>
        <p:spPr>
          <a:xfrm>
            <a:off x="902909" y="3305293"/>
            <a:ext cx="97283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We are actively working with Naver to help fixing the issue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190B02-4C81-53EB-75AE-91B1E2D96CCE}"/>
              </a:ext>
            </a:extLst>
          </p:cNvPr>
          <p:cNvSpPr txBox="1"/>
          <p:nvPr/>
        </p:nvSpPr>
        <p:spPr>
          <a:xfrm>
            <a:off x="517476" y="5176101"/>
            <a:ext cx="1133416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OpenID foundation modified the conformance test suite to include our attack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953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893"/>
    </mc:Choice>
    <mc:Fallback xmlns="">
      <p:transition spd="slow" advTm="638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  <p:bldP spid="13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BB4D7F-9985-9045-AC78-5159324C1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6812" y="6356352"/>
            <a:ext cx="446988" cy="365125"/>
          </a:xfrm>
        </p:spPr>
        <p:txBody>
          <a:bodyPr/>
          <a:lstStyle/>
          <a:p>
            <a:fld id="{C348F66A-9300-E643-B72D-75E6B7F6BEA6}" type="slidenum">
              <a:rPr lang="en-US" sz="2000" smtClean="0"/>
              <a:t>15</a:t>
            </a:fld>
            <a:endParaRPr lang="en-US" sz="20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4A0F607-7571-C349-AAE3-76F0259FF117}"/>
              </a:ext>
            </a:extLst>
          </p:cNvPr>
          <p:cNvSpPr txBox="1"/>
          <p:nvPr/>
        </p:nvSpPr>
        <p:spPr>
          <a:xfrm>
            <a:off x="10875143" y="136523"/>
            <a:ext cx="12843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Takeaways</a:t>
            </a:r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A9B416-76DF-A040-9A89-8296280428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54" y="-1997"/>
            <a:ext cx="856445" cy="8564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EBD8A8-338A-65BB-084C-B1F5FB720A2E}"/>
              </a:ext>
            </a:extLst>
          </p:cNvPr>
          <p:cNvSpPr txBox="1"/>
          <p:nvPr/>
        </p:nvSpPr>
        <p:spPr>
          <a:xfrm>
            <a:off x="2212396" y="992396"/>
            <a:ext cx="77672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Current “best practice” is not </a:t>
            </a:r>
            <a:r>
              <a:rPr lang="en-US" sz="3200" b="1" dirty="0"/>
              <a:t>good enough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6EA357-6246-7A73-34EA-F7038D6BD3F4}"/>
              </a:ext>
            </a:extLst>
          </p:cNvPr>
          <p:cNvSpPr txBox="1"/>
          <p:nvPr/>
        </p:nvSpPr>
        <p:spPr>
          <a:xfrm>
            <a:off x="517477" y="2413889"/>
            <a:ext cx="27396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effectLst/>
              </a:rPr>
              <a:t>Recommendations: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CB3CBA-CAA5-8A93-FE85-F0731563A992}"/>
              </a:ext>
            </a:extLst>
          </p:cNvPr>
          <p:cNvSpPr txBox="1"/>
          <p:nvPr/>
        </p:nvSpPr>
        <p:spPr>
          <a:xfrm>
            <a:off x="945698" y="3136612"/>
            <a:ext cx="108961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1) </a:t>
            </a:r>
            <a:r>
              <a:rPr lang="en-US" sz="3200" b="1" i="1" dirty="0" err="1"/>
              <a:t>redirect_uri</a:t>
            </a:r>
            <a:r>
              <a:rPr lang="en-US" sz="3200" dirty="0"/>
              <a:t> validation should use strict string equality check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724B20-FB8F-B9EF-66FB-F69CEBCAEFB7}"/>
              </a:ext>
            </a:extLst>
          </p:cNvPr>
          <p:cNvSpPr txBox="1"/>
          <p:nvPr/>
        </p:nvSpPr>
        <p:spPr>
          <a:xfrm>
            <a:off x="945698" y="4118928"/>
            <a:ext cx="1100635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2) IdPs server should </a:t>
            </a:r>
            <a:r>
              <a:rPr lang="en-US" sz="3200" u="sng" dirty="0"/>
              <a:t>never sanitize</a:t>
            </a:r>
            <a:r>
              <a:rPr lang="en-US" sz="3200" dirty="0"/>
              <a:t> </a:t>
            </a:r>
            <a:r>
              <a:rPr lang="en-US" sz="3200" b="1" i="1" dirty="0" err="1"/>
              <a:t>redirect_uri</a:t>
            </a:r>
            <a:r>
              <a:rPr lang="en-US" sz="3200" b="1" i="1" dirty="0"/>
              <a:t> </a:t>
            </a:r>
            <a:r>
              <a:rPr lang="en-US" sz="3200" dirty="0"/>
              <a:t>to avoid introducing any discrepancy, instead should validate them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20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400"/>
    </mc:Choice>
    <mc:Fallback xmlns="">
      <p:transition spd="slow" advTm="62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BB4D7F-9985-9045-AC78-5159324C1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6812" y="6356352"/>
            <a:ext cx="446988" cy="365125"/>
          </a:xfrm>
        </p:spPr>
        <p:txBody>
          <a:bodyPr/>
          <a:lstStyle/>
          <a:p>
            <a:fld id="{C348F66A-9300-E643-B72D-75E6B7F6BEA6}" type="slidenum">
              <a:rPr lang="en-US" sz="2000" smtClean="0"/>
              <a:t>16</a:t>
            </a:fld>
            <a:endParaRPr lang="en-US" sz="20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4A0F607-7571-C349-AAE3-76F0259FF117}"/>
              </a:ext>
            </a:extLst>
          </p:cNvPr>
          <p:cNvSpPr txBox="1"/>
          <p:nvPr/>
        </p:nvSpPr>
        <p:spPr>
          <a:xfrm>
            <a:off x="10342871" y="136523"/>
            <a:ext cx="18227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One more </a:t>
            </a:r>
            <a:r>
              <a:rPr lang="it-IT" sz="2000" dirty="0" err="1"/>
              <a:t>thing</a:t>
            </a:r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A9B416-76DF-A040-9A89-829628042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54" y="-1997"/>
            <a:ext cx="856445" cy="8564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5DA146B-AF37-7CA3-294A-27BF83BA9834}"/>
              </a:ext>
            </a:extLst>
          </p:cNvPr>
          <p:cNvSpPr txBox="1"/>
          <p:nvPr/>
        </p:nvSpPr>
        <p:spPr>
          <a:xfrm>
            <a:off x="945698" y="1722070"/>
            <a:ext cx="3248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 err="1"/>
              <a:t>Path</a:t>
            </a:r>
            <a:r>
              <a:rPr lang="it-IT" sz="3200" dirty="0"/>
              <a:t> </a:t>
            </a:r>
            <a:r>
              <a:rPr lang="it-IT" sz="3200" dirty="0" err="1"/>
              <a:t>confusion</a:t>
            </a:r>
            <a:endParaRPr lang="it-IT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E9A50F-3BF1-A2F6-7400-B475F8E4FC10}"/>
              </a:ext>
            </a:extLst>
          </p:cNvPr>
          <p:cNvSpPr txBox="1"/>
          <p:nvPr/>
        </p:nvSpPr>
        <p:spPr>
          <a:xfrm>
            <a:off x="877685" y="2229627"/>
            <a:ext cx="9226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 err="1"/>
              <a:t>OAuth</a:t>
            </a:r>
            <a:r>
              <a:rPr lang="it-IT" sz="3200" dirty="0"/>
              <a:t> </a:t>
            </a:r>
            <a:r>
              <a:rPr lang="it-IT" sz="3200" dirty="0" err="1"/>
              <a:t>Parameter</a:t>
            </a:r>
            <a:r>
              <a:rPr lang="it-IT" sz="3200" dirty="0"/>
              <a:t> </a:t>
            </a:r>
            <a:r>
              <a:rPr lang="it-IT" sz="3200" dirty="0" err="1"/>
              <a:t>Pollution</a:t>
            </a:r>
            <a:r>
              <a:rPr lang="it-IT" sz="3200" dirty="0"/>
              <a:t> </a:t>
            </a:r>
            <a:r>
              <a:rPr lang="it-IT" sz="3200" dirty="0">
                <a:sym typeface="Wingdings" pitchFamily="2" charset="2"/>
              </a:rPr>
              <a:t></a:t>
            </a:r>
            <a:r>
              <a:rPr lang="it-IT" sz="3200" dirty="0"/>
              <a:t>10/16 </a:t>
            </a:r>
            <a:r>
              <a:rPr lang="it-IT" sz="3200" dirty="0" err="1"/>
              <a:t>IdPs</a:t>
            </a:r>
            <a:r>
              <a:rPr lang="it-IT" sz="3200" dirty="0"/>
              <a:t> </a:t>
            </a:r>
            <a:r>
              <a:rPr lang="it-IT" sz="3200" dirty="0" err="1"/>
              <a:t>vulnerable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6097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17"/>
    </mc:Choice>
    <mc:Fallback xmlns="">
      <p:transition spd="slow" advTm="73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BB4D7F-9985-9045-AC78-5159324C1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6812" y="6356352"/>
            <a:ext cx="446988" cy="365125"/>
          </a:xfrm>
        </p:spPr>
        <p:txBody>
          <a:bodyPr/>
          <a:lstStyle/>
          <a:p>
            <a:fld id="{C348F66A-9300-E643-B72D-75E6B7F6BEA6}" type="slidenum">
              <a:rPr lang="en-US" sz="2000" smtClean="0"/>
              <a:t>17</a:t>
            </a:fld>
            <a:endParaRPr lang="en-US" sz="20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4A0F607-7571-C349-AAE3-76F0259FF117}"/>
              </a:ext>
            </a:extLst>
          </p:cNvPr>
          <p:cNvSpPr txBox="1"/>
          <p:nvPr/>
        </p:nvSpPr>
        <p:spPr>
          <a:xfrm>
            <a:off x="11510681" y="136523"/>
            <a:ext cx="6815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Q&amp;A</a:t>
            </a:r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A9B416-76DF-A040-9A89-829628042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54" y="-1997"/>
            <a:ext cx="856445" cy="8564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4C3DAB-0677-C157-7EC3-DE3955E0FFFF}"/>
              </a:ext>
            </a:extLst>
          </p:cNvPr>
          <p:cNvSpPr txBox="1"/>
          <p:nvPr/>
        </p:nvSpPr>
        <p:spPr>
          <a:xfrm>
            <a:off x="4675927" y="3044279"/>
            <a:ext cx="284014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46421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17"/>
    </mc:Choice>
    <mc:Fallback xmlns="">
      <p:transition spd="slow" advTm="7317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BB4D7F-9985-9045-AC78-5159324C1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6812" y="6356352"/>
            <a:ext cx="446988" cy="365125"/>
          </a:xfrm>
        </p:spPr>
        <p:txBody>
          <a:bodyPr/>
          <a:lstStyle/>
          <a:p>
            <a:fld id="{C348F66A-9300-E643-B72D-75E6B7F6BEA6}" type="slidenum">
              <a:rPr lang="en-US" sz="2000" smtClean="0"/>
              <a:t>18</a:t>
            </a:fld>
            <a:endParaRPr lang="en-US" sz="20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4A0F607-7571-C349-AAE3-76F0259FF117}"/>
              </a:ext>
            </a:extLst>
          </p:cNvPr>
          <p:cNvSpPr txBox="1"/>
          <p:nvPr/>
        </p:nvSpPr>
        <p:spPr>
          <a:xfrm>
            <a:off x="9888828" y="136523"/>
            <a:ext cx="22977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RFC6749 &amp; RFC3986</a:t>
            </a:r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A9B416-76DF-A040-9A89-8296280428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54" y="-1997"/>
            <a:ext cx="856445" cy="8564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F3FDB89-8935-F953-4213-8B2F55C1910C}"/>
              </a:ext>
            </a:extLst>
          </p:cNvPr>
          <p:cNvSpPr txBox="1"/>
          <p:nvPr/>
        </p:nvSpPr>
        <p:spPr>
          <a:xfrm>
            <a:off x="517471" y="963628"/>
            <a:ext cx="52304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i="1" dirty="0" err="1"/>
              <a:t>redirect_uri</a:t>
            </a:r>
            <a:r>
              <a:rPr lang="it-IT" sz="3200" dirty="0"/>
              <a:t> </a:t>
            </a:r>
            <a:r>
              <a:rPr lang="it-IT" sz="3200" dirty="0" err="1"/>
              <a:t>parameter</a:t>
            </a:r>
            <a:r>
              <a:rPr lang="it-IT" sz="3200" dirty="0"/>
              <a:t> in RFC: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319449-239D-1A3E-D574-E26900973C08}"/>
              </a:ext>
            </a:extLst>
          </p:cNvPr>
          <p:cNvSpPr txBox="1"/>
          <p:nvPr/>
        </p:nvSpPr>
        <p:spPr>
          <a:xfrm>
            <a:off x="818375" y="1710982"/>
            <a:ext cx="1120770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</a:rPr>
              <a:t>RFC 6749 Section 3.1 </a:t>
            </a:r>
          </a:p>
          <a:p>
            <a:r>
              <a:rPr lang="en-US" sz="2400" b="1" dirty="0">
                <a:effectLst/>
              </a:rPr>
              <a:t>	</a:t>
            </a:r>
            <a:r>
              <a:rPr lang="en-US" sz="2400" dirty="0">
                <a:effectLst/>
              </a:rPr>
              <a:t>The endpoint URI MAY include an "application/x-www-form-</a:t>
            </a:r>
            <a:r>
              <a:rPr lang="en-US" sz="2400" dirty="0" err="1">
                <a:effectLst/>
              </a:rPr>
              <a:t>urlencoded</a:t>
            </a:r>
            <a:r>
              <a:rPr lang="en-US" sz="2400" dirty="0">
                <a:effectLst/>
              </a:rPr>
              <a:t>" formatted 	(per Appendix B) query component (RFC 3986 Section 3.4), which MUST be 	retained when adding additional query parameters.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CBC462-0E49-0DEB-B426-B1748778ABC4}"/>
              </a:ext>
            </a:extLst>
          </p:cNvPr>
          <p:cNvSpPr txBox="1"/>
          <p:nvPr/>
        </p:nvSpPr>
        <p:spPr>
          <a:xfrm>
            <a:off x="808218" y="3139497"/>
            <a:ext cx="1137835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</a:rPr>
              <a:t>RFC 6749 Section 10.14 </a:t>
            </a:r>
          </a:p>
          <a:p>
            <a:r>
              <a:rPr lang="en-US" sz="2400" b="1" dirty="0">
                <a:effectLst/>
              </a:rPr>
              <a:t>	</a:t>
            </a:r>
            <a:r>
              <a:rPr lang="en-US" sz="2400" dirty="0">
                <a:effectLst/>
              </a:rPr>
              <a:t>A code injection attack occurs when an input or otherwise external variable is used 	by an application </a:t>
            </a:r>
            <a:r>
              <a:rPr lang="en-US" sz="2400" dirty="0" err="1">
                <a:effectLst/>
              </a:rPr>
              <a:t>unsanitized</a:t>
            </a:r>
            <a:r>
              <a:rPr lang="en-US" sz="2400" dirty="0">
                <a:effectLst/>
              </a:rPr>
              <a:t> and causes modification to the application logic. This 	may allow an attacker to access the application device or its data, cause a denial of 	service, or introduce a wide range of malicious side effects. The authorization 	server and Client MUST sanitize (and validate when possible) any value received–in 	particular, the value of the "state" and "</a:t>
            </a:r>
            <a:r>
              <a:rPr lang="en-US" sz="2400" dirty="0" err="1">
                <a:effectLst/>
              </a:rPr>
              <a:t>redirect_uri</a:t>
            </a:r>
            <a:r>
              <a:rPr lang="en-US" sz="2400" dirty="0">
                <a:effectLst/>
              </a:rPr>
              <a:t>” parameters.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A9E5A6-4891-D8EC-7214-C159BB15309B}"/>
              </a:ext>
            </a:extLst>
          </p:cNvPr>
          <p:cNvSpPr txBox="1"/>
          <p:nvPr/>
        </p:nvSpPr>
        <p:spPr>
          <a:xfrm>
            <a:off x="657586" y="5804664"/>
            <a:ext cx="113684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err="1"/>
              <a:t>Lack</a:t>
            </a:r>
            <a:r>
              <a:rPr lang="it-IT" sz="4000" dirty="0"/>
              <a:t> on input </a:t>
            </a:r>
            <a:r>
              <a:rPr lang="it-IT" sz="4000" dirty="0" err="1"/>
              <a:t>validation</a:t>
            </a:r>
            <a:r>
              <a:rPr lang="it-IT" sz="4000" dirty="0"/>
              <a:t> </a:t>
            </a:r>
            <a:r>
              <a:rPr lang="it-IT" sz="4000" dirty="0" err="1"/>
              <a:t>directive</a:t>
            </a:r>
            <a:r>
              <a:rPr lang="it-IT" sz="4000" dirty="0"/>
              <a:t> or </a:t>
            </a:r>
            <a:r>
              <a:rPr lang="it-IT" sz="4000" dirty="0" err="1"/>
              <a:t>attack</a:t>
            </a:r>
            <a:r>
              <a:rPr lang="it-IT" sz="4000" dirty="0"/>
              <a:t> </a:t>
            </a:r>
            <a:r>
              <a:rPr lang="it-IT" sz="4000" dirty="0" err="1"/>
              <a:t>prevention</a:t>
            </a:r>
            <a:endParaRPr lang="en-US" sz="4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7F3088-9D11-F0C3-9B43-9C9AB7427497}"/>
              </a:ext>
            </a:extLst>
          </p:cNvPr>
          <p:cNvSpPr/>
          <p:nvPr/>
        </p:nvSpPr>
        <p:spPr>
          <a:xfrm>
            <a:off x="3528415" y="2544284"/>
            <a:ext cx="2219462" cy="272374"/>
          </a:xfrm>
          <a:prstGeom prst="rect">
            <a:avLst/>
          </a:prstGeom>
          <a:solidFill>
            <a:schemeClr val="accent4">
              <a:alpha val="40247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B2F93E-DAB6-4101-30F8-D2C79CB9C254}"/>
              </a:ext>
            </a:extLst>
          </p:cNvPr>
          <p:cNvSpPr/>
          <p:nvPr/>
        </p:nvSpPr>
        <p:spPr>
          <a:xfrm>
            <a:off x="8621949" y="2544284"/>
            <a:ext cx="2031361" cy="272374"/>
          </a:xfrm>
          <a:prstGeom prst="rect">
            <a:avLst/>
          </a:prstGeom>
          <a:solidFill>
            <a:schemeClr val="accent4">
              <a:alpha val="40247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BA1AFC-D244-34BF-58F2-FEF32C324F6D}"/>
              </a:ext>
            </a:extLst>
          </p:cNvPr>
          <p:cNvSpPr/>
          <p:nvPr/>
        </p:nvSpPr>
        <p:spPr>
          <a:xfrm>
            <a:off x="1349938" y="2909905"/>
            <a:ext cx="6394919" cy="272374"/>
          </a:xfrm>
          <a:prstGeom prst="rect">
            <a:avLst/>
          </a:prstGeom>
          <a:solidFill>
            <a:schemeClr val="accent4">
              <a:alpha val="40247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F33B36-7E9E-B34B-BDBC-92CAB56C6E9B}"/>
              </a:ext>
            </a:extLst>
          </p:cNvPr>
          <p:cNvSpPr/>
          <p:nvPr/>
        </p:nvSpPr>
        <p:spPr>
          <a:xfrm>
            <a:off x="8621949" y="4688509"/>
            <a:ext cx="2284863" cy="272374"/>
          </a:xfrm>
          <a:prstGeom prst="rect">
            <a:avLst/>
          </a:prstGeom>
          <a:solidFill>
            <a:schemeClr val="accent4">
              <a:alpha val="40247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580332-8CD9-97E4-4328-133CF2B99679}"/>
              </a:ext>
            </a:extLst>
          </p:cNvPr>
          <p:cNvSpPr/>
          <p:nvPr/>
        </p:nvSpPr>
        <p:spPr>
          <a:xfrm>
            <a:off x="1349938" y="5059246"/>
            <a:ext cx="10261840" cy="272374"/>
          </a:xfrm>
          <a:prstGeom prst="rect">
            <a:avLst/>
          </a:prstGeom>
          <a:solidFill>
            <a:schemeClr val="accent4">
              <a:alpha val="40247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BBDDEE-3133-016D-D013-89EFAEA7F9E2}"/>
              </a:ext>
            </a:extLst>
          </p:cNvPr>
          <p:cNvSpPr/>
          <p:nvPr/>
        </p:nvSpPr>
        <p:spPr>
          <a:xfrm>
            <a:off x="1349938" y="5446416"/>
            <a:ext cx="8058467" cy="272374"/>
          </a:xfrm>
          <a:prstGeom prst="rect">
            <a:avLst/>
          </a:prstGeom>
          <a:solidFill>
            <a:schemeClr val="accent4">
              <a:alpha val="40247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458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538"/>
    </mc:Choice>
    <mc:Fallback xmlns="">
      <p:transition spd="slow" advTm="745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2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37C430-A63E-C8E7-0B9F-E0A3386420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938" y="2745570"/>
            <a:ext cx="11848475" cy="25629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332261-827A-012E-18E2-128623E33CE6}"/>
              </a:ext>
            </a:extLst>
          </p:cNvPr>
          <p:cNvSpPr txBox="1"/>
          <p:nvPr/>
        </p:nvSpPr>
        <p:spPr>
          <a:xfrm>
            <a:off x="1174167" y="1476871"/>
            <a:ext cx="96624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</a:rPr>
              <a:t>https://</a:t>
            </a:r>
            <a:r>
              <a:rPr lang="en-US" sz="2400" dirty="0" err="1">
                <a:effectLst/>
              </a:rPr>
              <a:t>idp.example.com</a:t>
            </a:r>
            <a:r>
              <a:rPr lang="en-US" sz="2400" dirty="0">
                <a:effectLst/>
              </a:rPr>
              <a:t>/</a:t>
            </a:r>
            <a:r>
              <a:rPr lang="en-US" sz="2400" dirty="0" err="1">
                <a:effectLst/>
              </a:rPr>
              <a:t>oauth</a:t>
            </a:r>
            <a:r>
              <a:rPr lang="en-US" sz="2400" dirty="0">
                <a:effectLst/>
              </a:rPr>
              <a:t>/</a:t>
            </a:r>
            <a:r>
              <a:rPr lang="en-US" sz="2400" dirty="0" err="1">
                <a:effectLst/>
              </a:rPr>
              <a:t>authorize?response_type</a:t>
            </a:r>
            <a:r>
              <a:rPr lang="en-US" sz="2400" dirty="0">
                <a:effectLst/>
              </a:rPr>
              <a:t>=</a:t>
            </a:r>
            <a:r>
              <a:rPr lang="en-US" sz="2400" dirty="0" err="1">
                <a:effectLst/>
              </a:rPr>
              <a:t>code&amp;client_id</a:t>
            </a:r>
            <a:r>
              <a:rPr lang="en-US" sz="2400" dirty="0">
                <a:effectLst/>
              </a:rPr>
              <a:t> =&lt;</a:t>
            </a:r>
            <a:r>
              <a:rPr lang="en-US" sz="2400" dirty="0" err="1">
                <a:effectLst/>
              </a:rPr>
              <a:t>validID</a:t>
            </a:r>
            <a:r>
              <a:rPr lang="en-US" sz="2400" dirty="0">
                <a:effectLst/>
              </a:rPr>
              <a:t>&gt;&amp;state=&lt;value&gt;&amp;</a:t>
            </a:r>
            <a:r>
              <a:rPr lang="en-US" sz="2400" dirty="0" err="1">
                <a:effectLst/>
              </a:rPr>
              <a:t>redirect_uri</a:t>
            </a:r>
            <a:r>
              <a:rPr lang="en-US" sz="2400" dirty="0">
                <a:effectLst/>
              </a:rPr>
              <a:t>=https://</a:t>
            </a:r>
            <a:r>
              <a:rPr lang="en-US" sz="2400" dirty="0" err="1">
                <a:effectLst/>
              </a:rPr>
              <a:t>Client.example.com</a:t>
            </a:r>
            <a:r>
              <a:rPr lang="en-US" sz="2400" dirty="0">
                <a:effectLst/>
              </a:rPr>
              <a:t>/</a:t>
            </a:r>
            <a:r>
              <a:rPr lang="en-US" sz="2400" dirty="0" err="1">
                <a:effectLst/>
              </a:rPr>
              <a:t>oauth</a:t>
            </a:r>
            <a:r>
              <a:rPr lang="en-US" sz="2400" dirty="0">
                <a:effectLst/>
              </a:rPr>
              <a:t>/callback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90F8C5-DC23-54CE-DC2C-0B1BBED18491}"/>
              </a:ext>
            </a:extLst>
          </p:cNvPr>
          <p:cNvSpPr txBox="1"/>
          <p:nvPr/>
        </p:nvSpPr>
        <p:spPr>
          <a:xfrm>
            <a:off x="545890" y="928356"/>
            <a:ext cx="25752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</a:rPr>
              <a:t>Attack URL: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0AAB1C-30FA-6972-777C-0896061216ED}"/>
              </a:ext>
            </a:extLst>
          </p:cNvPr>
          <p:cNvSpPr txBox="1"/>
          <p:nvPr/>
        </p:nvSpPr>
        <p:spPr>
          <a:xfrm>
            <a:off x="2189229" y="2205224"/>
            <a:ext cx="43901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effectLst/>
              </a:rPr>
              <a:t>%3F</a:t>
            </a:r>
            <a:r>
              <a:rPr lang="en-US" sz="2400" dirty="0">
                <a:solidFill>
                  <a:srgbClr val="0000FF"/>
                </a:solidFill>
                <a:effectLst/>
              </a:rPr>
              <a:t>code</a:t>
            </a:r>
            <a:r>
              <a:rPr lang="en-US" sz="2400" dirty="0">
                <a:solidFill>
                  <a:srgbClr val="FF0000"/>
                </a:solidFill>
                <a:effectLst/>
              </a:rPr>
              <a:t>%3D</a:t>
            </a:r>
            <a:r>
              <a:rPr lang="en-US" sz="2400" dirty="0">
                <a:solidFill>
                  <a:srgbClr val="0000FF"/>
                </a:solidFill>
                <a:effectLst/>
              </a:rPr>
              <a:t>&lt;value&gt;</a:t>
            </a:r>
            <a:endParaRPr lang="en-US" sz="2400" dirty="0">
              <a:effectLst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AD7628F-0A06-5500-4F68-3F9022532C6D}"/>
              </a:ext>
            </a:extLst>
          </p:cNvPr>
          <p:cNvSpPr/>
          <p:nvPr/>
        </p:nvSpPr>
        <p:spPr>
          <a:xfrm>
            <a:off x="741776" y="4152887"/>
            <a:ext cx="4118042" cy="812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5515F1-4401-E1BE-C050-5E888A1E291D}"/>
              </a:ext>
            </a:extLst>
          </p:cNvPr>
          <p:cNvSpPr/>
          <p:nvPr/>
        </p:nvSpPr>
        <p:spPr>
          <a:xfrm>
            <a:off x="4918184" y="4155693"/>
            <a:ext cx="2992876" cy="812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0BF427-3A5C-D231-36CE-753AD6B3BF97}"/>
              </a:ext>
            </a:extLst>
          </p:cNvPr>
          <p:cNvSpPr/>
          <p:nvPr/>
        </p:nvSpPr>
        <p:spPr>
          <a:xfrm>
            <a:off x="8634150" y="4006454"/>
            <a:ext cx="2748064" cy="365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1024D27-61B3-1B8B-073E-D5A27CAB6EEF}"/>
              </a:ext>
            </a:extLst>
          </p:cNvPr>
          <p:cNvSpPr/>
          <p:nvPr/>
        </p:nvSpPr>
        <p:spPr>
          <a:xfrm>
            <a:off x="8585513" y="4443636"/>
            <a:ext cx="3596083" cy="10441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BC6330C-1983-9D48-BFFC-829162EAA23B}"/>
              </a:ext>
            </a:extLst>
          </p:cNvPr>
          <p:cNvSpPr/>
          <p:nvPr/>
        </p:nvSpPr>
        <p:spPr>
          <a:xfrm>
            <a:off x="8296927" y="4569177"/>
            <a:ext cx="1355386" cy="7393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8B352DB-9621-59BD-9964-FCC1DB54CEA4}"/>
              </a:ext>
            </a:extLst>
          </p:cNvPr>
          <p:cNvSpPr/>
          <p:nvPr/>
        </p:nvSpPr>
        <p:spPr>
          <a:xfrm>
            <a:off x="7940243" y="3754776"/>
            <a:ext cx="4241353" cy="23096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30F78AD-D8E3-DF1D-6B80-D219FE88E0A5}"/>
              </a:ext>
            </a:extLst>
          </p:cNvPr>
          <p:cNvSpPr/>
          <p:nvPr/>
        </p:nvSpPr>
        <p:spPr>
          <a:xfrm>
            <a:off x="4918184" y="3690147"/>
            <a:ext cx="2981529" cy="5857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805E7DC-D62A-136C-7FD6-B39DFA8511C4}"/>
              </a:ext>
            </a:extLst>
          </p:cNvPr>
          <p:cNvSpPr/>
          <p:nvPr/>
        </p:nvSpPr>
        <p:spPr>
          <a:xfrm>
            <a:off x="1872616" y="3289933"/>
            <a:ext cx="2981529" cy="9716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BB4D7F-9985-9045-AC78-5159324C1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6812" y="6488556"/>
            <a:ext cx="446988" cy="365125"/>
          </a:xfrm>
        </p:spPr>
        <p:txBody>
          <a:bodyPr/>
          <a:lstStyle/>
          <a:p>
            <a:fld id="{C348F66A-9300-E643-B72D-75E6B7F6BEA6}" type="slidenum">
              <a:rPr lang="en-US" sz="2000" smtClean="0"/>
              <a:t>19</a:t>
            </a:fld>
            <a:endParaRPr lang="en-US" sz="20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4A0F607-7571-C349-AAE3-76F0259FF117}"/>
              </a:ext>
            </a:extLst>
          </p:cNvPr>
          <p:cNvSpPr txBox="1"/>
          <p:nvPr/>
        </p:nvSpPr>
        <p:spPr>
          <a:xfrm>
            <a:off x="9208474" y="136523"/>
            <a:ext cx="29958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/>
              <a:t>OAuth</a:t>
            </a:r>
            <a:r>
              <a:rPr lang="it-IT" sz="2000" dirty="0"/>
              <a:t> </a:t>
            </a:r>
            <a:r>
              <a:rPr lang="it-IT" sz="2000" dirty="0" err="1"/>
              <a:t>Parameter</a:t>
            </a:r>
            <a:r>
              <a:rPr lang="it-IT" sz="2000" dirty="0"/>
              <a:t> </a:t>
            </a:r>
            <a:r>
              <a:rPr lang="it-IT" sz="2000" dirty="0" err="1"/>
              <a:t>Pollution</a:t>
            </a:r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A9B416-76DF-A040-9A89-8296280428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54" y="-1997"/>
            <a:ext cx="856445" cy="85644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BD56D0B-FB7A-E9F0-C817-519757E1EFB5}"/>
              </a:ext>
            </a:extLst>
          </p:cNvPr>
          <p:cNvSpPr txBox="1"/>
          <p:nvPr/>
        </p:nvSpPr>
        <p:spPr>
          <a:xfrm>
            <a:off x="2428764" y="5515668"/>
            <a:ext cx="73344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Victim’s authenticated as the attacker!!</a:t>
            </a:r>
            <a:endParaRPr lang="en-US" sz="3200" dirty="0"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1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165"/>
    </mc:Choice>
    <mc:Fallback xmlns="">
      <p:transition spd="slow" advTm="1701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7" grpId="0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6D7ED37C-E45B-CB4E-BA8B-6551CDC015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6747"/>
            <a:ext cx="3278734" cy="1559740"/>
          </a:xfrm>
          <a:prstGeom prst="rect">
            <a:avLst/>
          </a:prstGeom>
        </p:spPr>
      </p:pic>
      <p:pic>
        <p:nvPicPr>
          <p:cNvPr id="10" name="Picture 9" descr="A long shot of a city&#10;&#10;Description automatically generated">
            <a:extLst>
              <a:ext uri="{FF2B5EF4-FFF2-40B4-BE49-F238E27FC236}">
                <a16:creationId xmlns:a16="http://schemas.microsoft.com/office/drawing/2014/main" id="{0C6532F8-475F-470E-BF2D-E916DC1D52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6951"/>
          <a:stretch/>
        </p:blipFill>
        <p:spPr>
          <a:xfrm>
            <a:off x="4132011" y="514754"/>
            <a:ext cx="7900667" cy="534972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1672E1C-D138-5B43-8296-E64CCD7A3509}"/>
              </a:ext>
            </a:extLst>
          </p:cNvPr>
          <p:cNvSpPr txBox="1"/>
          <p:nvPr/>
        </p:nvSpPr>
        <p:spPr>
          <a:xfrm>
            <a:off x="826939" y="3510863"/>
            <a:ext cx="2637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Tommaso </a:t>
            </a:r>
            <a:r>
              <a:rPr lang="en-US" sz="2400" dirty="0" err="1"/>
              <a:t>Innocenti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BDB431-D271-159A-86FD-3872E8C9DCD1}"/>
              </a:ext>
            </a:extLst>
          </p:cNvPr>
          <p:cNvSpPr txBox="1"/>
          <p:nvPr/>
        </p:nvSpPr>
        <p:spPr>
          <a:xfrm>
            <a:off x="1115160" y="3959931"/>
            <a:ext cx="2061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PhD candidate </a:t>
            </a:r>
          </a:p>
        </p:txBody>
      </p:sp>
      <p:pic>
        <p:nvPicPr>
          <p:cNvPr id="15" name="Picture 14" descr="A person wearing glasses and a white shirt&#10;&#10;Description automatically generated">
            <a:extLst>
              <a:ext uri="{FF2B5EF4-FFF2-40B4-BE49-F238E27FC236}">
                <a16:creationId xmlns:a16="http://schemas.microsoft.com/office/drawing/2014/main" id="{0ADC2BF4-2736-8F93-CB8F-B9FC128BA7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3330" y="1345257"/>
            <a:ext cx="2044673" cy="2083743"/>
          </a:xfrm>
          <a:prstGeom prst="ellipse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CFC3AAA-D7EE-70D2-164D-EBA95E74B90A}"/>
              </a:ext>
            </a:extLst>
          </p:cNvPr>
          <p:cNvSpPr txBox="1"/>
          <p:nvPr/>
        </p:nvSpPr>
        <p:spPr>
          <a:xfrm>
            <a:off x="1036225" y="5281910"/>
            <a:ext cx="2218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/>
              <a:t>innotommy.com</a:t>
            </a:r>
            <a:endParaRPr lang="en-US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540B0E-76A1-A0DD-93A7-19351C5F5ADC}"/>
              </a:ext>
            </a:extLst>
          </p:cNvPr>
          <p:cNvSpPr txBox="1"/>
          <p:nvPr/>
        </p:nvSpPr>
        <p:spPr>
          <a:xfrm>
            <a:off x="416986" y="4417343"/>
            <a:ext cx="34573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@Northeastern University</a:t>
            </a:r>
          </a:p>
          <a:p>
            <a:pPr algn="ctr"/>
            <a:r>
              <a:rPr lang="en-US" sz="2400" dirty="0"/>
              <a:t>(Boston)</a:t>
            </a:r>
          </a:p>
        </p:txBody>
      </p:sp>
    </p:spTree>
    <p:extLst>
      <p:ext uri="{BB962C8B-B14F-4D97-AF65-F5344CB8AC3E}">
        <p14:creationId xmlns:p14="http://schemas.microsoft.com/office/powerpoint/2010/main" val="405384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552"/>
    </mc:Choice>
    <mc:Fallback xmlns="">
      <p:transition spd="slow" advTm="31552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BB4D7F-9985-9045-AC78-5159324C1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6812" y="6356352"/>
            <a:ext cx="446988" cy="365125"/>
          </a:xfrm>
        </p:spPr>
        <p:txBody>
          <a:bodyPr/>
          <a:lstStyle/>
          <a:p>
            <a:fld id="{C348F66A-9300-E643-B72D-75E6B7F6BEA6}" type="slidenum">
              <a:rPr lang="en-US" sz="2000" smtClean="0"/>
              <a:t>20</a:t>
            </a:fld>
            <a:endParaRPr lang="en-US" sz="20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4A0F607-7571-C349-AAE3-76F0259FF117}"/>
              </a:ext>
            </a:extLst>
          </p:cNvPr>
          <p:cNvSpPr txBox="1"/>
          <p:nvPr/>
        </p:nvSpPr>
        <p:spPr>
          <a:xfrm>
            <a:off x="9201764" y="136523"/>
            <a:ext cx="30876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One more </a:t>
            </a:r>
            <a:r>
              <a:rPr lang="en-US" sz="2000" dirty="0"/>
              <a:t>recommendation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A9B416-76DF-A040-9A89-829628042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54" y="-1997"/>
            <a:ext cx="856445" cy="8564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5DA146B-AF37-7CA3-294A-27BF83BA9834}"/>
              </a:ext>
            </a:extLst>
          </p:cNvPr>
          <p:cNvSpPr txBox="1"/>
          <p:nvPr/>
        </p:nvSpPr>
        <p:spPr>
          <a:xfrm>
            <a:off x="945698" y="1722070"/>
            <a:ext cx="3248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 err="1"/>
              <a:t>Path</a:t>
            </a:r>
            <a:r>
              <a:rPr lang="it-IT" sz="3200" dirty="0"/>
              <a:t> </a:t>
            </a:r>
            <a:r>
              <a:rPr lang="it-IT" sz="3200" dirty="0" err="1"/>
              <a:t>confusion</a:t>
            </a:r>
            <a:endParaRPr lang="it-IT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070EFE-10D5-8526-C2DF-3F10640AF549}"/>
              </a:ext>
            </a:extLst>
          </p:cNvPr>
          <p:cNvSpPr/>
          <p:nvPr/>
        </p:nvSpPr>
        <p:spPr>
          <a:xfrm>
            <a:off x="1281204" y="2260679"/>
            <a:ext cx="8822538" cy="538609"/>
          </a:xfrm>
          <a:prstGeom prst="rect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F30787-D2B5-45AE-45D8-F96C4C4724A5}"/>
              </a:ext>
            </a:extLst>
          </p:cNvPr>
          <p:cNvSpPr txBox="1"/>
          <p:nvPr/>
        </p:nvSpPr>
        <p:spPr>
          <a:xfrm>
            <a:off x="1013710" y="4044553"/>
            <a:ext cx="1089610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3) IdPs should validate </a:t>
            </a:r>
            <a:r>
              <a:rPr lang="en-US" sz="3200" b="1" dirty="0" err="1"/>
              <a:t>redirect_uri</a:t>
            </a:r>
            <a:r>
              <a:rPr lang="en-US" sz="3200" dirty="0"/>
              <a:t> and block Authorization request where </a:t>
            </a:r>
            <a:r>
              <a:rPr lang="en-US" sz="3200" b="1" i="1" dirty="0"/>
              <a:t>Code</a:t>
            </a:r>
            <a:r>
              <a:rPr lang="en-US" sz="3200" dirty="0"/>
              <a:t> or </a:t>
            </a:r>
            <a:r>
              <a:rPr lang="en-US" sz="3200" b="1" i="1" dirty="0"/>
              <a:t>state </a:t>
            </a:r>
            <a:r>
              <a:rPr lang="en-US" sz="3200" dirty="0"/>
              <a:t>parameters are included in the </a:t>
            </a:r>
            <a:r>
              <a:rPr lang="en-US" sz="3200" b="1" i="1" dirty="0" err="1"/>
              <a:t>redirect_uri</a:t>
            </a:r>
            <a:r>
              <a:rPr lang="en-US" sz="3200" b="1" i="1" dirty="0"/>
              <a:t> </a:t>
            </a:r>
            <a:r>
              <a:rPr lang="en-US" sz="3200" dirty="0"/>
              <a:t>as parameter.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2FD067-6F85-95E5-93BB-7074A98DE52D}"/>
              </a:ext>
            </a:extLst>
          </p:cNvPr>
          <p:cNvSpPr txBox="1"/>
          <p:nvPr/>
        </p:nvSpPr>
        <p:spPr>
          <a:xfrm>
            <a:off x="748685" y="3550999"/>
            <a:ext cx="27396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effectLst/>
              </a:rPr>
              <a:t>Recommendations: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E9A50F-3BF1-A2F6-7400-B475F8E4FC10}"/>
              </a:ext>
            </a:extLst>
          </p:cNvPr>
          <p:cNvSpPr txBox="1"/>
          <p:nvPr/>
        </p:nvSpPr>
        <p:spPr>
          <a:xfrm>
            <a:off x="877685" y="2229627"/>
            <a:ext cx="9226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 err="1"/>
              <a:t>OAuth</a:t>
            </a:r>
            <a:r>
              <a:rPr lang="it-IT" sz="3200" dirty="0"/>
              <a:t> </a:t>
            </a:r>
            <a:r>
              <a:rPr lang="it-IT" sz="3200" dirty="0" err="1"/>
              <a:t>Parameter</a:t>
            </a:r>
            <a:r>
              <a:rPr lang="it-IT" sz="3200" dirty="0"/>
              <a:t> </a:t>
            </a:r>
            <a:r>
              <a:rPr lang="it-IT" sz="3200" dirty="0" err="1"/>
              <a:t>Pollution</a:t>
            </a:r>
            <a:r>
              <a:rPr lang="it-IT" sz="3200" dirty="0"/>
              <a:t> </a:t>
            </a:r>
            <a:r>
              <a:rPr lang="it-IT" sz="3200" dirty="0">
                <a:sym typeface="Wingdings" pitchFamily="2" charset="2"/>
              </a:rPr>
              <a:t></a:t>
            </a:r>
            <a:r>
              <a:rPr lang="it-IT" sz="3200" dirty="0"/>
              <a:t>10/16 </a:t>
            </a:r>
            <a:r>
              <a:rPr lang="it-IT" sz="3200" dirty="0" err="1"/>
              <a:t>IdPs</a:t>
            </a:r>
            <a:r>
              <a:rPr lang="it-IT" sz="3200" dirty="0"/>
              <a:t> </a:t>
            </a:r>
            <a:r>
              <a:rPr lang="it-IT" sz="3200" dirty="0" err="1"/>
              <a:t>vulnerable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8374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17"/>
    </mc:Choice>
    <mc:Fallback xmlns="">
      <p:transition spd="slow" advTm="73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  <p:bldP spid="7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BB4D7F-9985-9045-AC78-5159324C1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6812" y="6356352"/>
            <a:ext cx="446988" cy="365125"/>
          </a:xfrm>
        </p:spPr>
        <p:txBody>
          <a:bodyPr/>
          <a:lstStyle/>
          <a:p>
            <a:fld id="{C348F66A-9300-E643-B72D-75E6B7F6BEA6}" type="slidenum">
              <a:rPr lang="en-US" sz="2000" smtClean="0"/>
              <a:t>21</a:t>
            </a:fld>
            <a:endParaRPr lang="en-US" sz="20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4A0F607-7571-C349-AAE3-76F0259FF117}"/>
              </a:ext>
            </a:extLst>
          </p:cNvPr>
          <p:cNvSpPr txBox="1"/>
          <p:nvPr/>
        </p:nvSpPr>
        <p:spPr>
          <a:xfrm>
            <a:off x="11510681" y="136523"/>
            <a:ext cx="6815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Q&amp;A</a:t>
            </a:r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A9B416-76DF-A040-9A89-829628042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54" y="-1997"/>
            <a:ext cx="856445" cy="8564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4C3DAB-0677-C157-7EC3-DE3955E0FFFF}"/>
              </a:ext>
            </a:extLst>
          </p:cNvPr>
          <p:cNvSpPr txBox="1"/>
          <p:nvPr/>
        </p:nvSpPr>
        <p:spPr>
          <a:xfrm>
            <a:off x="4675927" y="3044279"/>
            <a:ext cx="284014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47783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17"/>
    </mc:Choice>
    <mc:Fallback xmlns="">
      <p:transition spd="slow" advTm="7317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BB4D7F-9985-9045-AC78-5159324C1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6812" y="6356352"/>
            <a:ext cx="446988" cy="365125"/>
          </a:xfrm>
        </p:spPr>
        <p:txBody>
          <a:bodyPr/>
          <a:lstStyle/>
          <a:p>
            <a:fld id="{C348F66A-9300-E643-B72D-75E6B7F6BEA6}" type="slidenum">
              <a:rPr lang="en-US" sz="2000" smtClean="0"/>
              <a:t>3</a:t>
            </a:fld>
            <a:endParaRPr lang="en-US" sz="20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A9B416-76DF-A040-9A89-8296280428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54" y="-1997"/>
            <a:ext cx="856445" cy="8564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DB4914F-135E-70B0-879E-C8ACF93B1476}"/>
              </a:ext>
            </a:extLst>
          </p:cNvPr>
          <p:cNvSpPr txBox="1"/>
          <p:nvPr/>
        </p:nvSpPr>
        <p:spPr>
          <a:xfrm>
            <a:off x="7775615" y="1921078"/>
            <a:ext cx="385758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-XSS style</a:t>
            </a:r>
          </a:p>
          <a:p>
            <a:r>
              <a:rPr lang="en-US" sz="2800" dirty="0"/>
              <a:t>-HTML injection</a:t>
            </a:r>
          </a:p>
          <a:p>
            <a:r>
              <a:rPr lang="en-US" sz="2800" dirty="0">
                <a:effectLst/>
              </a:rPr>
              <a:t>-Open redirect</a:t>
            </a:r>
          </a:p>
          <a:p>
            <a:r>
              <a:rPr lang="en-US" sz="2800" dirty="0"/>
              <a:t>-OAuth token Leakage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408069-4E3A-3BB4-2690-64B4827D7598}"/>
              </a:ext>
            </a:extLst>
          </p:cNvPr>
          <p:cNvSpPr txBox="1"/>
          <p:nvPr/>
        </p:nvSpPr>
        <p:spPr>
          <a:xfrm>
            <a:off x="3554371" y="5771577"/>
            <a:ext cx="50832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/>
              <a:t>Full </a:t>
            </a:r>
            <a:r>
              <a:rPr lang="it-IT" sz="3200" dirty="0" err="1"/>
              <a:t>victim’s</a:t>
            </a:r>
            <a:r>
              <a:rPr lang="it-IT" sz="3200" dirty="0"/>
              <a:t> account takeover</a:t>
            </a:r>
            <a:endParaRPr lang="en-US" sz="3200" dirty="0"/>
          </a:p>
        </p:txBody>
      </p:sp>
      <p:sp>
        <p:nvSpPr>
          <p:cNvPr id="15" name="Cross 14">
            <a:extLst>
              <a:ext uri="{FF2B5EF4-FFF2-40B4-BE49-F238E27FC236}">
                <a16:creationId xmlns:a16="http://schemas.microsoft.com/office/drawing/2014/main" id="{34CF8908-D98B-EDBC-1DB0-59FD4E1DD696}"/>
              </a:ext>
            </a:extLst>
          </p:cNvPr>
          <p:cNvSpPr/>
          <p:nvPr/>
        </p:nvSpPr>
        <p:spPr>
          <a:xfrm>
            <a:off x="5379902" y="2075015"/>
            <a:ext cx="1432193" cy="1443210"/>
          </a:xfrm>
          <a:prstGeom prst="plus">
            <a:avLst>
              <a:gd name="adj" fmla="val 40267"/>
            </a:avLst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4A1C5C9-A654-4D36-B141-848D942A7B60}"/>
              </a:ext>
            </a:extLst>
          </p:cNvPr>
          <p:cNvSpPr txBox="1"/>
          <p:nvPr/>
        </p:nvSpPr>
        <p:spPr>
          <a:xfrm>
            <a:off x="1522317" y="2351965"/>
            <a:ext cx="385758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RFC </a:t>
            </a:r>
            <a:r>
              <a:rPr lang="en-US" sz="2800" b="1" i="1" dirty="0" err="1"/>
              <a:t>redirect_uri</a:t>
            </a:r>
            <a:r>
              <a:rPr lang="en-US" sz="2800" b="1" i="1" dirty="0"/>
              <a:t> </a:t>
            </a:r>
            <a:r>
              <a:rPr lang="en-US" sz="2800" dirty="0"/>
              <a:t>validation issue </a:t>
            </a:r>
          </a:p>
        </p:txBody>
      </p:sp>
      <p:sp>
        <p:nvSpPr>
          <p:cNvPr id="17" name="Down Arrow 16">
            <a:extLst>
              <a:ext uri="{FF2B5EF4-FFF2-40B4-BE49-F238E27FC236}">
                <a16:creationId xmlns:a16="http://schemas.microsoft.com/office/drawing/2014/main" id="{916C6C0D-B133-3854-CCC1-645CA7D429B3}"/>
              </a:ext>
            </a:extLst>
          </p:cNvPr>
          <p:cNvSpPr/>
          <p:nvPr/>
        </p:nvSpPr>
        <p:spPr>
          <a:xfrm>
            <a:off x="5818740" y="4212287"/>
            <a:ext cx="554515" cy="1388125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54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138"/>
    </mc:Choice>
    <mc:Fallback xmlns="">
      <p:transition spd="slow" advTm="441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5" grpId="0" animBg="1"/>
      <p:bldP spid="16" grpId="0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0EADECCA-A426-C5FD-5AE4-4CEB7C7CB58A}"/>
              </a:ext>
            </a:extLst>
          </p:cNvPr>
          <p:cNvSpPr txBox="1"/>
          <p:nvPr/>
        </p:nvSpPr>
        <p:spPr>
          <a:xfrm>
            <a:off x="1341186" y="269673"/>
            <a:ext cx="4941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err="1"/>
              <a:t>What</a:t>
            </a:r>
            <a:r>
              <a:rPr lang="it-IT" sz="3200" dirty="0"/>
              <a:t> the </a:t>
            </a:r>
            <a:r>
              <a:rPr lang="it-IT" sz="3200" dirty="0" err="1"/>
              <a:t>heck</a:t>
            </a:r>
            <a:r>
              <a:rPr lang="it-IT" sz="3200" dirty="0"/>
              <a:t> </a:t>
            </a:r>
            <a:r>
              <a:rPr lang="it-IT" sz="3200" dirty="0" err="1"/>
              <a:t>is</a:t>
            </a:r>
            <a:r>
              <a:rPr lang="it-IT" sz="3200" dirty="0"/>
              <a:t> </a:t>
            </a:r>
            <a:r>
              <a:rPr lang="it-IT" sz="3200" dirty="0" err="1"/>
              <a:t>OAuth</a:t>
            </a:r>
            <a:r>
              <a:rPr lang="it-IT" sz="3200" dirty="0"/>
              <a:t> 2.0?</a:t>
            </a:r>
            <a:endParaRPr lang="en-US" sz="32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BB4D7F-9985-9045-AC78-5159324C1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6812" y="6356352"/>
            <a:ext cx="446988" cy="365125"/>
          </a:xfrm>
        </p:spPr>
        <p:txBody>
          <a:bodyPr/>
          <a:lstStyle/>
          <a:p>
            <a:fld id="{C348F66A-9300-E643-B72D-75E6B7F6BEA6}" type="slidenum">
              <a:rPr lang="en-US" sz="2000" smtClean="0"/>
              <a:t>4</a:t>
            </a:fld>
            <a:endParaRPr lang="en-US" sz="20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4A0F607-7571-C349-AAE3-76F0259FF117}"/>
              </a:ext>
            </a:extLst>
          </p:cNvPr>
          <p:cNvSpPr txBox="1"/>
          <p:nvPr/>
        </p:nvSpPr>
        <p:spPr>
          <a:xfrm>
            <a:off x="10719503" y="136523"/>
            <a:ext cx="1481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/>
              <a:t>Introduction</a:t>
            </a:r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A9B416-76DF-A040-9A89-8296280428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54" y="-1997"/>
            <a:ext cx="856445" cy="856445"/>
          </a:xfrm>
          <a:prstGeom prst="rect">
            <a:avLst/>
          </a:prstGeom>
        </p:spPr>
      </p:pic>
      <p:pic>
        <p:nvPicPr>
          <p:cNvPr id="13" name="Picture 12" descr="A screenshot of a computer&#10;&#10;Description automatically generated">
            <a:extLst>
              <a:ext uri="{FF2B5EF4-FFF2-40B4-BE49-F238E27FC236}">
                <a16:creationId xmlns:a16="http://schemas.microsoft.com/office/drawing/2014/main" id="{8992D6CF-B42D-3506-BB5F-EA459276F7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259" y="1086999"/>
            <a:ext cx="4406666" cy="420671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12723BB-9F63-7C59-B455-BD121151321D}"/>
              </a:ext>
            </a:extLst>
          </p:cNvPr>
          <p:cNvSpPr txBox="1"/>
          <p:nvPr/>
        </p:nvSpPr>
        <p:spPr>
          <a:xfrm>
            <a:off x="6143703" y="1883090"/>
            <a:ext cx="7786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17365C"/>
                </a:solidFill>
              </a:rPr>
              <a:t>Bob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ED12004-678D-BB3A-0A85-3ADEF75622F9}"/>
              </a:ext>
            </a:extLst>
          </p:cNvPr>
          <p:cNvSpPr txBox="1"/>
          <p:nvPr/>
        </p:nvSpPr>
        <p:spPr>
          <a:xfrm>
            <a:off x="7361617" y="1875409"/>
            <a:ext cx="1740265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17365C"/>
                </a:solidFill>
              </a:rPr>
              <a:t>Service Provider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E3A53E3-65D4-41F5-08C2-1E32744F808A}"/>
              </a:ext>
            </a:extLst>
          </p:cNvPr>
          <p:cNvSpPr txBox="1"/>
          <p:nvPr/>
        </p:nvSpPr>
        <p:spPr>
          <a:xfrm>
            <a:off x="9594837" y="1874335"/>
            <a:ext cx="1740265" cy="338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17365C"/>
                </a:solidFill>
              </a:rPr>
              <a:t>Identity Provider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61F9DD1-BA9C-A7A3-E385-76CE6519279A}"/>
              </a:ext>
            </a:extLst>
          </p:cNvPr>
          <p:cNvCxnSpPr>
            <a:cxnSpLocks/>
          </p:cNvCxnSpPr>
          <p:nvPr/>
        </p:nvCxnSpPr>
        <p:spPr>
          <a:xfrm>
            <a:off x="8230610" y="2270959"/>
            <a:ext cx="8671" cy="3091272"/>
          </a:xfrm>
          <a:prstGeom prst="line">
            <a:avLst/>
          </a:prstGeom>
          <a:ln>
            <a:solidFill>
              <a:srgbClr val="1736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84468AB-2784-7472-7F71-A09EE3927437}"/>
              </a:ext>
            </a:extLst>
          </p:cNvPr>
          <p:cNvCxnSpPr>
            <a:cxnSpLocks/>
          </p:cNvCxnSpPr>
          <p:nvPr/>
        </p:nvCxnSpPr>
        <p:spPr>
          <a:xfrm>
            <a:off x="10463042" y="2270959"/>
            <a:ext cx="8852" cy="3091272"/>
          </a:xfrm>
          <a:prstGeom prst="line">
            <a:avLst/>
          </a:prstGeom>
          <a:ln>
            <a:solidFill>
              <a:srgbClr val="1736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4E3116F-85E1-99DD-9C36-68461541999E}"/>
              </a:ext>
            </a:extLst>
          </p:cNvPr>
          <p:cNvCxnSpPr>
            <a:cxnSpLocks/>
          </p:cNvCxnSpPr>
          <p:nvPr/>
        </p:nvCxnSpPr>
        <p:spPr>
          <a:xfrm>
            <a:off x="6531544" y="2270959"/>
            <a:ext cx="9194" cy="3091272"/>
          </a:xfrm>
          <a:prstGeom prst="line">
            <a:avLst/>
          </a:prstGeom>
          <a:ln>
            <a:solidFill>
              <a:srgbClr val="1736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3F9E0A3-4CBC-5CBD-F3F1-C69F121775FC}"/>
              </a:ext>
            </a:extLst>
          </p:cNvPr>
          <p:cNvCxnSpPr>
            <a:cxnSpLocks/>
          </p:cNvCxnSpPr>
          <p:nvPr/>
        </p:nvCxnSpPr>
        <p:spPr>
          <a:xfrm>
            <a:off x="6531361" y="2758850"/>
            <a:ext cx="169906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9376A1C4-33E2-9B55-B355-A1CEF218A171}"/>
              </a:ext>
            </a:extLst>
          </p:cNvPr>
          <p:cNvSpPr txBox="1"/>
          <p:nvPr/>
        </p:nvSpPr>
        <p:spPr>
          <a:xfrm>
            <a:off x="6531361" y="2358740"/>
            <a:ext cx="169906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/>
              <a:t>Visits Website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A38FA24-75E4-0800-F0BE-7F4FBE180F5C}"/>
              </a:ext>
            </a:extLst>
          </p:cNvPr>
          <p:cNvCxnSpPr>
            <a:cxnSpLocks/>
          </p:cNvCxnSpPr>
          <p:nvPr/>
        </p:nvCxnSpPr>
        <p:spPr>
          <a:xfrm>
            <a:off x="8230426" y="3374734"/>
            <a:ext cx="223243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28F1B6E5-205C-4AF1-3D26-C210A4D52506}"/>
              </a:ext>
            </a:extLst>
          </p:cNvPr>
          <p:cNvSpPr txBox="1"/>
          <p:nvPr/>
        </p:nvSpPr>
        <p:spPr>
          <a:xfrm>
            <a:off x="8237005" y="2974624"/>
            <a:ext cx="223243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/>
              <a:t>Login Request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DF24398-69AC-A66D-F126-844CF99C1BC5}"/>
              </a:ext>
            </a:extLst>
          </p:cNvPr>
          <p:cNvCxnSpPr>
            <a:cxnSpLocks/>
          </p:cNvCxnSpPr>
          <p:nvPr/>
        </p:nvCxnSpPr>
        <p:spPr>
          <a:xfrm>
            <a:off x="6538319" y="4016650"/>
            <a:ext cx="3933575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526CCFD4-91E8-6506-FA6B-5C9FE5544A36}"/>
              </a:ext>
            </a:extLst>
          </p:cNvPr>
          <p:cNvSpPr txBox="1"/>
          <p:nvPr/>
        </p:nvSpPr>
        <p:spPr>
          <a:xfrm>
            <a:off x="6538319" y="3616540"/>
            <a:ext cx="3931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ighlight>
                  <a:srgbClr val="FFFFFF"/>
                </a:highlight>
              </a:rPr>
              <a:t>User </a:t>
            </a:r>
            <a:r>
              <a:rPr lang="en-US" sz="1900" dirty="0">
                <a:highlight>
                  <a:srgbClr val="FFFFFF"/>
                </a:highlight>
              </a:rPr>
              <a:t>Authentication</a:t>
            </a:r>
            <a:r>
              <a:rPr lang="en-US" sz="2000" dirty="0">
                <a:highlight>
                  <a:srgbClr val="FFFFFF"/>
                </a:highlight>
              </a:rPr>
              <a:t> and Consent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610C11B-8343-E1A9-3641-D4E9EAAED04D}"/>
              </a:ext>
            </a:extLst>
          </p:cNvPr>
          <p:cNvCxnSpPr>
            <a:cxnSpLocks/>
          </p:cNvCxnSpPr>
          <p:nvPr/>
        </p:nvCxnSpPr>
        <p:spPr>
          <a:xfrm>
            <a:off x="8237004" y="4647114"/>
            <a:ext cx="223243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FEE05712-210D-BF45-EB08-89DFE6B8E7B9}"/>
              </a:ext>
            </a:extLst>
          </p:cNvPr>
          <p:cNvSpPr txBox="1"/>
          <p:nvPr/>
        </p:nvSpPr>
        <p:spPr>
          <a:xfrm>
            <a:off x="8237004" y="4194105"/>
            <a:ext cx="2232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Login </a:t>
            </a:r>
            <a:r>
              <a:rPr lang="en-US" sz="1900" b="1" dirty="0"/>
              <a:t>Response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0C1ED63-3220-AE09-1BBA-7DE40DC4F61D}"/>
              </a:ext>
            </a:extLst>
          </p:cNvPr>
          <p:cNvCxnSpPr>
            <a:cxnSpLocks/>
          </p:cNvCxnSpPr>
          <p:nvPr/>
        </p:nvCxnSpPr>
        <p:spPr>
          <a:xfrm>
            <a:off x="6542814" y="5264518"/>
            <a:ext cx="1699065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EFB936A0-A2F9-983F-C637-7A80E11B10C8}"/>
              </a:ext>
            </a:extLst>
          </p:cNvPr>
          <p:cNvSpPr txBox="1"/>
          <p:nvPr/>
        </p:nvSpPr>
        <p:spPr>
          <a:xfrm>
            <a:off x="6538320" y="4861453"/>
            <a:ext cx="17009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"Hi, Bob!"</a:t>
            </a:r>
          </a:p>
        </p:txBody>
      </p:sp>
      <p:pic>
        <p:nvPicPr>
          <p:cNvPr id="55" name="Picture 5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3A1B1A6-EFB6-3501-E548-188D719307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6651" y="1291951"/>
            <a:ext cx="566482" cy="566482"/>
          </a:xfrm>
          <a:prstGeom prst="rect">
            <a:avLst/>
          </a:prstGeom>
        </p:spPr>
      </p:pic>
      <p:pic>
        <p:nvPicPr>
          <p:cNvPr id="61" name="Picture 60" descr="A yellow sign with black letters&#10;&#10;Description automatically generated">
            <a:extLst>
              <a:ext uri="{FF2B5EF4-FFF2-40B4-BE49-F238E27FC236}">
                <a16:creationId xmlns:a16="http://schemas.microsoft.com/office/drawing/2014/main" id="{52ECD844-8DA7-6454-AE69-AE7978251B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6400" y="1347010"/>
            <a:ext cx="1098753" cy="554154"/>
          </a:xfrm>
          <a:prstGeom prst="rect">
            <a:avLst/>
          </a:prstGeom>
        </p:spPr>
      </p:pic>
      <p:pic>
        <p:nvPicPr>
          <p:cNvPr id="65" name="Picture 6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DFDD5D7-C25E-EAB6-1268-1096918A4D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33769" y="1284675"/>
            <a:ext cx="658180" cy="657631"/>
          </a:xfrm>
          <a:prstGeom prst="rect">
            <a:avLst/>
          </a:prstGeom>
        </p:spPr>
      </p:pic>
      <p:pic>
        <p:nvPicPr>
          <p:cNvPr id="10" name="Picture 9" descr="A black and white picture of a person&#10;&#10;Description automatically generated">
            <a:extLst>
              <a:ext uri="{FF2B5EF4-FFF2-40B4-BE49-F238E27FC236}">
                <a16:creationId xmlns:a16="http://schemas.microsoft.com/office/drawing/2014/main" id="{D8B1BE37-97A2-ADBC-4D16-F8A9EA40448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51321" y="4052909"/>
            <a:ext cx="843888" cy="67305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D829EB2-012C-B586-D27F-8CB2DF5F002A}"/>
              </a:ext>
            </a:extLst>
          </p:cNvPr>
          <p:cNvSpPr/>
          <p:nvPr/>
        </p:nvSpPr>
        <p:spPr>
          <a:xfrm>
            <a:off x="10637814" y="4219983"/>
            <a:ext cx="361950" cy="355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4A3079B-9146-891D-3C5C-6F7A37CA77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05769" y="4149420"/>
            <a:ext cx="444795" cy="444795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2915A29A-8875-5A60-6C78-E9C38B49C2B7}"/>
              </a:ext>
            </a:extLst>
          </p:cNvPr>
          <p:cNvSpPr/>
          <p:nvPr/>
        </p:nvSpPr>
        <p:spPr>
          <a:xfrm>
            <a:off x="6096000" y="1030054"/>
            <a:ext cx="5905500" cy="5172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379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536"/>
    </mc:Choice>
    <mc:Fallback xmlns="">
      <p:transition spd="slow" advTm="535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39" grpId="0"/>
      <p:bldP spid="41" grpId="0"/>
      <p:bldP spid="43" grpId="0"/>
      <p:bldP spid="7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2EA7A6-B871-44BF-3DBC-357B6FDB8B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173" y="943722"/>
            <a:ext cx="10897663" cy="516524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9C3729-14AF-A025-FCD5-8C9B0C428CFE}"/>
              </a:ext>
            </a:extLst>
          </p:cNvPr>
          <p:cNvSpPr/>
          <p:nvPr/>
        </p:nvSpPr>
        <p:spPr>
          <a:xfrm>
            <a:off x="7723632" y="4198262"/>
            <a:ext cx="914400" cy="241540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10B44F3-4CDF-2234-B405-3AEC914F9878}"/>
              </a:ext>
            </a:extLst>
          </p:cNvPr>
          <p:cNvSpPr/>
          <p:nvPr/>
        </p:nvSpPr>
        <p:spPr>
          <a:xfrm>
            <a:off x="7790688" y="2807209"/>
            <a:ext cx="914400" cy="241540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BB4D7F-9985-9045-AC78-5159324C1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6812" y="6356352"/>
            <a:ext cx="446988" cy="365125"/>
          </a:xfrm>
        </p:spPr>
        <p:txBody>
          <a:bodyPr/>
          <a:lstStyle/>
          <a:p>
            <a:fld id="{C348F66A-9300-E643-B72D-75E6B7F6BEA6}" type="slidenum">
              <a:rPr lang="en-US" sz="2000" smtClean="0"/>
              <a:t>5</a:t>
            </a:fld>
            <a:endParaRPr lang="en-US" sz="20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2232F5-17F8-CFFC-A013-392FFA294EAB}"/>
              </a:ext>
            </a:extLst>
          </p:cNvPr>
          <p:cNvSpPr/>
          <p:nvPr/>
        </p:nvSpPr>
        <p:spPr>
          <a:xfrm>
            <a:off x="821485" y="5043862"/>
            <a:ext cx="1592068" cy="9089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C24A4EF-E7B4-4A0A-D97D-ACE766B80F2B}"/>
              </a:ext>
            </a:extLst>
          </p:cNvPr>
          <p:cNvSpPr/>
          <p:nvPr/>
        </p:nvSpPr>
        <p:spPr>
          <a:xfrm>
            <a:off x="9552562" y="5000017"/>
            <a:ext cx="1745775" cy="9089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FD6A24-184E-F17D-3D58-C53C28FCD495}"/>
              </a:ext>
            </a:extLst>
          </p:cNvPr>
          <p:cNvSpPr/>
          <p:nvPr/>
        </p:nvSpPr>
        <p:spPr>
          <a:xfrm>
            <a:off x="2446820" y="4925300"/>
            <a:ext cx="7047376" cy="985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BE587D-474D-655C-B769-B401D8CCFB88}"/>
              </a:ext>
            </a:extLst>
          </p:cNvPr>
          <p:cNvSpPr/>
          <p:nvPr/>
        </p:nvSpPr>
        <p:spPr>
          <a:xfrm>
            <a:off x="9552562" y="3985328"/>
            <a:ext cx="1745775" cy="9089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9DC8FD-3448-AFEE-9F5A-7DEE12C935EE}"/>
              </a:ext>
            </a:extLst>
          </p:cNvPr>
          <p:cNvSpPr/>
          <p:nvPr/>
        </p:nvSpPr>
        <p:spPr>
          <a:xfrm>
            <a:off x="809546" y="3144847"/>
            <a:ext cx="1501122" cy="18097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9E34D4-6BAF-03DD-36C6-D973E9A9A084}"/>
              </a:ext>
            </a:extLst>
          </p:cNvPr>
          <p:cNvSpPr/>
          <p:nvPr/>
        </p:nvSpPr>
        <p:spPr>
          <a:xfrm>
            <a:off x="2446820" y="3910611"/>
            <a:ext cx="7047376" cy="985554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5E0C6A-A94C-B160-15FE-FF4EC89AE6BF}"/>
              </a:ext>
            </a:extLst>
          </p:cNvPr>
          <p:cNvSpPr/>
          <p:nvPr/>
        </p:nvSpPr>
        <p:spPr>
          <a:xfrm>
            <a:off x="968801" y="3385661"/>
            <a:ext cx="1448836" cy="16417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4A0F607-7571-C349-AAE3-76F0259FF117}"/>
              </a:ext>
            </a:extLst>
          </p:cNvPr>
          <p:cNvSpPr txBox="1"/>
          <p:nvPr/>
        </p:nvSpPr>
        <p:spPr>
          <a:xfrm>
            <a:off x="10346505" y="136523"/>
            <a:ext cx="18357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Code </a:t>
            </a:r>
            <a:r>
              <a:rPr lang="it-IT" sz="2000" dirty="0" err="1"/>
              <a:t>grant</a:t>
            </a:r>
            <a:r>
              <a:rPr lang="it-IT" sz="2000" dirty="0"/>
              <a:t> flow</a:t>
            </a:r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A9B416-76DF-A040-9A89-8296280428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54" y="-1997"/>
            <a:ext cx="856445" cy="8564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273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197"/>
    </mc:Choice>
    <mc:Fallback xmlns="">
      <p:transition spd="slow" advTm="1421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6" grpId="0" animBg="1"/>
      <p:bldP spid="2" grpId="0" animBg="1"/>
      <p:bldP spid="7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BB4D7F-9985-9045-AC78-5159324C1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6812" y="6356352"/>
            <a:ext cx="446988" cy="365125"/>
          </a:xfrm>
        </p:spPr>
        <p:txBody>
          <a:bodyPr/>
          <a:lstStyle/>
          <a:p>
            <a:fld id="{C348F66A-9300-E643-B72D-75E6B7F6BEA6}" type="slidenum">
              <a:rPr lang="en-US" sz="2000" smtClean="0"/>
              <a:t>6</a:t>
            </a:fld>
            <a:endParaRPr lang="en-US" sz="20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4A0F607-7571-C349-AAE3-76F0259FF117}"/>
              </a:ext>
            </a:extLst>
          </p:cNvPr>
          <p:cNvSpPr txBox="1"/>
          <p:nvPr/>
        </p:nvSpPr>
        <p:spPr>
          <a:xfrm>
            <a:off x="9888828" y="136523"/>
            <a:ext cx="22977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RFC6749 &amp; RFC3986</a:t>
            </a:r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A9B416-76DF-A040-9A89-8296280428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48" y="0"/>
            <a:ext cx="856445" cy="8564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F3FDB89-8935-F953-4213-8B2F55C1910C}"/>
              </a:ext>
            </a:extLst>
          </p:cNvPr>
          <p:cNvSpPr txBox="1"/>
          <p:nvPr/>
        </p:nvSpPr>
        <p:spPr>
          <a:xfrm>
            <a:off x="517471" y="1417048"/>
            <a:ext cx="51169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i="1" dirty="0" err="1"/>
              <a:t>redirect_uri</a:t>
            </a:r>
            <a:r>
              <a:rPr lang="it-IT" sz="3200" dirty="0"/>
              <a:t> </a:t>
            </a:r>
            <a:r>
              <a:rPr lang="it-IT" sz="3200" dirty="0" err="1"/>
              <a:t>validation</a:t>
            </a:r>
            <a:r>
              <a:rPr lang="it-IT" sz="3200" dirty="0"/>
              <a:t> in RFC: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319449-239D-1A3E-D574-E26900973C08}"/>
              </a:ext>
            </a:extLst>
          </p:cNvPr>
          <p:cNvSpPr txBox="1"/>
          <p:nvPr/>
        </p:nvSpPr>
        <p:spPr>
          <a:xfrm>
            <a:off x="831892" y="2448193"/>
            <a:ext cx="1108796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</a:rPr>
              <a:t>RFC 6749 Section 3.1.2.3 </a:t>
            </a:r>
          </a:p>
          <a:p>
            <a:r>
              <a:rPr lang="en-US" sz="2400" b="1" dirty="0">
                <a:effectLst/>
              </a:rPr>
              <a:t>	</a:t>
            </a:r>
            <a:r>
              <a:rPr lang="en-US" sz="2400" dirty="0">
                <a:effectLst/>
              </a:rPr>
              <a:t>The authorization server</a:t>
            </a:r>
            <a:r>
              <a:rPr lang="en-US" sz="2400" dirty="0"/>
              <a:t> </a:t>
            </a:r>
            <a:r>
              <a:rPr lang="en-US" sz="2400" dirty="0">
                <a:effectLst/>
              </a:rPr>
              <a:t>MUST compare the two URIs using simple string 	comparison as defined in RFC 3986 Section 6.2.1.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CBC462-0E49-0DEB-B426-B1748778ABC4}"/>
              </a:ext>
            </a:extLst>
          </p:cNvPr>
          <p:cNvSpPr txBox="1"/>
          <p:nvPr/>
        </p:nvSpPr>
        <p:spPr>
          <a:xfrm>
            <a:off x="831891" y="3597186"/>
            <a:ext cx="1108796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</a:rPr>
              <a:t>RFC 3986 Section 6.2.1</a:t>
            </a:r>
            <a:endParaRPr lang="en-US" sz="2400" b="1" dirty="0"/>
          </a:p>
          <a:p>
            <a:r>
              <a:rPr lang="en-US" sz="2400" b="1" dirty="0">
                <a:effectLst/>
              </a:rPr>
              <a:t>	</a:t>
            </a:r>
            <a:r>
              <a:rPr lang="en-US" sz="2400" dirty="0">
                <a:effectLst/>
              </a:rPr>
              <a:t>Testing strings for equality is normally based on pair comparison of the characters</a:t>
            </a:r>
            <a:r>
              <a:rPr lang="en-US" sz="2400" dirty="0"/>
              <a:t> 	</a:t>
            </a:r>
            <a:r>
              <a:rPr lang="en-US" sz="2400" dirty="0">
                <a:effectLst/>
              </a:rPr>
              <a:t>that make up the strings, starting from the first and proceeding until both strings 	are exhausted, and all characters are found to be equal, until a pair of characters 	compares unequal, or until one of the strings is exhausted before the other.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172D028-849E-E7C7-A6C9-29233873A374}"/>
              </a:ext>
            </a:extLst>
          </p:cNvPr>
          <p:cNvSpPr/>
          <p:nvPr/>
        </p:nvSpPr>
        <p:spPr>
          <a:xfrm>
            <a:off x="4460354" y="2927376"/>
            <a:ext cx="6026021" cy="272374"/>
          </a:xfrm>
          <a:prstGeom prst="rect">
            <a:avLst/>
          </a:prstGeom>
          <a:solidFill>
            <a:schemeClr val="accent4">
              <a:alpha val="40247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FB78CC-480C-145F-3981-FCD84555E2DA}"/>
              </a:ext>
            </a:extLst>
          </p:cNvPr>
          <p:cNvSpPr/>
          <p:nvPr/>
        </p:nvSpPr>
        <p:spPr>
          <a:xfrm>
            <a:off x="7221462" y="4092976"/>
            <a:ext cx="4250190" cy="272374"/>
          </a:xfrm>
          <a:prstGeom prst="rect">
            <a:avLst/>
          </a:prstGeom>
          <a:solidFill>
            <a:schemeClr val="accent4">
              <a:alpha val="40247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18C8A5-CEE7-2D3A-26C1-8B58797EEE2B}"/>
              </a:ext>
            </a:extLst>
          </p:cNvPr>
          <p:cNvSpPr/>
          <p:nvPr/>
        </p:nvSpPr>
        <p:spPr>
          <a:xfrm>
            <a:off x="1378939" y="4415660"/>
            <a:ext cx="9967813" cy="272374"/>
          </a:xfrm>
          <a:prstGeom prst="rect">
            <a:avLst/>
          </a:prstGeom>
          <a:solidFill>
            <a:schemeClr val="accent4">
              <a:alpha val="40247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F7681CC-3A84-4640-2E22-4B9F59CFC91C}"/>
              </a:ext>
            </a:extLst>
          </p:cNvPr>
          <p:cNvSpPr/>
          <p:nvPr/>
        </p:nvSpPr>
        <p:spPr>
          <a:xfrm>
            <a:off x="1369217" y="4771832"/>
            <a:ext cx="9967813" cy="272374"/>
          </a:xfrm>
          <a:prstGeom prst="rect">
            <a:avLst/>
          </a:prstGeom>
          <a:solidFill>
            <a:schemeClr val="accent4">
              <a:alpha val="40247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00CA46-73CC-9385-D748-5592FF2AE1A1}"/>
              </a:ext>
            </a:extLst>
          </p:cNvPr>
          <p:cNvSpPr/>
          <p:nvPr/>
        </p:nvSpPr>
        <p:spPr>
          <a:xfrm>
            <a:off x="1378939" y="5154005"/>
            <a:ext cx="9321808" cy="272374"/>
          </a:xfrm>
          <a:prstGeom prst="rect">
            <a:avLst/>
          </a:prstGeom>
          <a:solidFill>
            <a:schemeClr val="accent4">
              <a:alpha val="40247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4A987A7-3F38-0F64-BEA3-9CA7BD6BA764}"/>
              </a:ext>
            </a:extLst>
          </p:cNvPr>
          <p:cNvCxnSpPr>
            <a:cxnSpLocks/>
          </p:cNvCxnSpPr>
          <p:nvPr/>
        </p:nvCxnSpPr>
        <p:spPr>
          <a:xfrm>
            <a:off x="3810881" y="5437851"/>
            <a:ext cx="6821853" cy="0"/>
          </a:xfrm>
          <a:prstGeom prst="line">
            <a:avLst/>
          </a:prstGeom>
          <a:ln w="603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1CD1CCCB-87D0-E631-4108-DE4920313696}"/>
              </a:ext>
            </a:extLst>
          </p:cNvPr>
          <p:cNvSpPr/>
          <p:nvPr/>
        </p:nvSpPr>
        <p:spPr>
          <a:xfrm>
            <a:off x="1369217" y="3250060"/>
            <a:ext cx="6026021" cy="272374"/>
          </a:xfrm>
          <a:prstGeom prst="rect">
            <a:avLst/>
          </a:prstGeom>
          <a:solidFill>
            <a:schemeClr val="accent4">
              <a:alpha val="40247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398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168"/>
    </mc:Choice>
    <mc:Fallback xmlns="">
      <p:transition spd="slow" advTm="1071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 animBg="1"/>
      <p:bldP spid="10" grpId="0" animBg="1"/>
      <p:bldP spid="11" grpId="0" animBg="1"/>
      <p:bldP spid="12" grpId="0" animBg="1"/>
      <p:bldP spid="13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96DF25-F526-55D2-7C5D-F44E50E10496}"/>
              </a:ext>
            </a:extLst>
          </p:cNvPr>
          <p:cNvSpPr txBox="1"/>
          <p:nvPr/>
        </p:nvSpPr>
        <p:spPr>
          <a:xfrm>
            <a:off x="1174932" y="269673"/>
            <a:ext cx="4251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err="1"/>
              <a:t>What</a:t>
            </a:r>
            <a:r>
              <a:rPr lang="it-IT" sz="3200" dirty="0"/>
              <a:t> </a:t>
            </a:r>
            <a:r>
              <a:rPr lang="it-IT" sz="3200" dirty="0" err="1"/>
              <a:t>is</a:t>
            </a:r>
            <a:r>
              <a:rPr lang="it-IT" sz="3200" dirty="0"/>
              <a:t> </a:t>
            </a:r>
            <a:r>
              <a:rPr lang="it-IT" sz="3200" dirty="0" err="1"/>
              <a:t>Path</a:t>
            </a:r>
            <a:r>
              <a:rPr lang="it-IT" sz="3200" dirty="0"/>
              <a:t> </a:t>
            </a:r>
            <a:r>
              <a:rPr lang="it-IT" sz="3200" dirty="0" err="1"/>
              <a:t>Confusion</a:t>
            </a:r>
            <a:r>
              <a:rPr lang="it-IT" sz="3200" dirty="0"/>
              <a:t>?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AF2532-556D-B1DE-AE06-2D8F8AD73E78}"/>
              </a:ext>
            </a:extLst>
          </p:cNvPr>
          <p:cNvSpPr txBox="1"/>
          <p:nvPr/>
        </p:nvSpPr>
        <p:spPr>
          <a:xfrm>
            <a:off x="2678977" y="1937058"/>
            <a:ext cx="14258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17365C"/>
                </a:solidFill>
              </a:rPr>
              <a:t>Bob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E6676A-F940-70EF-187D-8BC61158C10C}"/>
              </a:ext>
            </a:extLst>
          </p:cNvPr>
          <p:cNvSpPr txBox="1"/>
          <p:nvPr/>
        </p:nvSpPr>
        <p:spPr>
          <a:xfrm>
            <a:off x="4711637" y="1896259"/>
            <a:ext cx="3186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17365C"/>
                </a:solidFill>
              </a:rPr>
              <a:t>Service Provider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87ECC9-145F-4DCF-EBC9-E6A98F271081}"/>
              </a:ext>
            </a:extLst>
          </p:cNvPr>
          <p:cNvSpPr txBox="1"/>
          <p:nvPr/>
        </p:nvSpPr>
        <p:spPr>
          <a:xfrm>
            <a:off x="8037011" y="1822746"/>
            <a:ext cx="3186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17365C"/>
                </a:solidFill>
              </a:rPr>
              <a:t>Identity Provider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15CA5A3-C018-86C2-7B3B-00622453F793}"/>
              </a:ext>
            </a:extLst>
          </p:cNvPr>
          <p:cNvCxnSpPr>
            <a:cxnSpLocks/>
          </p:cNvCxnSpPr>
          <p:nvPr/>
        </p:nvCxnSpPr>
        <p:spPr>
          <a:xfrm>
            <a:off x="6306811" y="2197040"/>
            <a:ext cx="3266" cy="3929439"/>
          </a:xfrm>
          <a:prstGeom prst="line">
            <a:avLst/>
          </a:prstGeom>
          <a:ln>
            <a:solidFill>
              <a:srgbClr val="1736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0565B1F-AD9C-6859-4A28-FD140606AD5D}"/>
              </a:ext>
            </a:extLst>
          </p:cNvPr>
          <p:cNvCxnSpPr>
            <a:cxnSpLocks/>
          </p:cNvCxnSpPr>
          <p:nvPr/>
        </p:nvCxnSpPr>
        <p:spPr>
          <a:xfrm flipH="1">
            <a:off x="9624486" y="2131849"/>
            <a:ext cx="7698" cy="4049797"/>
          </a:xfrm>
          <a:prstGeom prst="line">
            <a:avLst/>
          </a:prstGeom>
          <a:ln>
            <a:solidFill>
              <a:srgbClr val="1736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503A812-7533-032F-8A2C-72204291E243}"/>
              </a:ext>
            </a:extLst>
          </p:cNvPr>
          <p:cNvCxnSpPr>
            <a:cxnSpLocks/>
          </p:cNvCxnSpPr>
          <p:nvPr/>
        </p:nvCxnSpPr>
        <p:spPr>
          <a:xfrm flipH="1">
            <a:off x="3363314" y="2314156"/>
            <a:ext cx="11445" cy="3735136"/>
          </a:xfrm>
          <a:prstGeom prst="line">
            <a:avLst/>
          </a:prstGeom>
          <a:ln>
            <a:solidFill>
              <a:srgbClr val="1736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7AE1AA7-753E-D4F6-F87F-AA6D2F6C178F}"/>
              </a:ext>
            </a:extLst>
          </p:cNvPr>
          <p:cNvCxnSpPr>
            <a:cxnSpLocks/>
          </p:cNvCxnSpPr>
          <p:nvPr/>
        </p:nvCxnSpPr>
        <p:spPr>
          <a:xfrm>
            <a:off x="3391921" y="2880770"/>
            <a:ext cx="291488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153C92B-56F7-6FD8-A88C-EB67D5182AB5}"/>
              </a:ext>
            </a:extLst>
          </p:cNvPr>
          <p:cNvSpPr txBox="1"/>
          <p:nvPr/>
        </p:nvSpPr>
        <p:spPr>
          <a:xfrm>
            <a:off x="3391921" y="2314156"/>
            <a:ext cx="311151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/>
              <a:t>Visits Website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7F01AB5-AE5D-96FF-3EA3-158B308D7491}"/>
              </a:ext>
            </a:extLst>
          </p:cNvPr>
          <p:cNvCxnSpPr>
            <a:cxnSpLocks/>
          </p:cNvCxnSpPr>
          <p:nvPr/>
        </p:nvCxnSpPr>
        <p:spPr>
          <a:xfrm>
            <a:off x="6306810" y="3404094"/>
            <a:ext cx="3325374" cy="532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4296C98-8AE0-7045-D313-46538B7A021A}"/>
              </a:ext>
            </a:extLst>
          </p:cNvPr>
          <p:cNvSpPr txBox="1"/>
          <p:nvPr/>
        </p:nvSpPr>
        <p:spPr>
          <a:xfrm>
            <a:off x="6616649" y="2855826"/>
            <a:ext cx="309504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/>
              <a:t>Login Request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271DC3D-3FE6-FDC5-716F-5B30B2521333}"/>
              </a:ext>
            </a:extLst>
          </p:cNvPr>
          <p:cNvCxnSpPr>
            <a:cxnSpLocks/>
          </p:cNvCxnSpPr>
          <p:nvPr/>
        </p:nvCxnSpPr>
        <p:spPr>
          <a:xfrm>
            <a:off x="3398879" y="4138570"/>
            <a:ext cx="6233305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46F1C31F-CA3C-624E-C43B-5FB3C5208DA5}"/>
              </a:ext>
            </a:extLst>
          </p:cNvPr>
          <p:cNvSpPr txBox="1"/>
          <p:nvPr/>
        </p:nvSpPr>
        <p:spPr>
          <a:xfrm>
            <a:off x="4757438" y="3565909"/>
            <a:ext cx="3610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ighlight>
                  <a:srgbClr val="FFFFFF"/>
                </a:highlight>
              </a:rPr>
              <a:t>User </a:t>
            </a:r>
            <a:r>
              <a:rPr lang="en-US" sz="1900" dirty="0">
                <a:highlight>
                  <a:srgbClr val="FFFFFF"/>
                </a:highlight>
              </a:rPr>
              <a:t>Authentication</a:t>
            </a:r>
            <a:r>
              <a:rPr lang="en-US" sz="2000" dirty="0">
                <a:highlight>
                  <a:srgbClr val="FFFFFF"/>
                </a:highlight>
              </a:rPr>
              <a:t> and Consent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BC8150A-1430-C8D1-40EE-87398E08AB8C}"/>
              </a:ext>
            </a:extLst>
          </p:cNvPr>
          <p:cNvSpPr txBox="1"/>
          <p:nvPr/>
        </p:nvSpPr>
        <p:spPr>
          <a:xfrm>
            <a:off x="7689078" y="4823708"/>
            <a:ext cx="1928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Login </a:t>
            </a:r>
            <a:r>
              <a:rPr lang="en-US" sz="1900" b="1" dirty="0"/>
              <a:t>Response</a:t>
            </a:r>
          </a:p>
        </p:txBody>
      </p:sp>
      <p:pic>
        <p:nvPicPr>
          <p:cNvPr id="30" name="Picture 2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F1A76BC-B0F0-9512-E671-96D1AC7C31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4935" y="808708"/>
            <a:ext cx="1037403" cy="1037403"/>
          </a:xfrm>
          <a:prstGeom prst="rect">
            <a:avLst/>
          </a:prstGeom>
        </p:spPr>
      </p:pic>
      <p:pic>
        <p:nvPicPr>
          <p:cNvPr id="32" name="Picture 31" descr="A yellow sign with black letters&#10;&#10;Description automatically generated">
            <a:extLst>
              <a:ext uri="{FF2B5EF4-FFF2-40B4-BE49-F238E27FC236}">
                <a16:creationId xmlns:a16="http://schemas.microsoft.com/office/drawing/2014/main" id="{0328567E-3F13-95CB-24A8-5A9FF82667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5692" y="914944"/>
            <a:ext cx="2012155" cy="1014827"/>
          </a:xfrm>
          <a:prstGeom prst="rect">
            <a:avLst/>
          </a:prstGeom>
        </p:spPr>
      </p:pic>
      <p:pic>
        <p:nvPicPr>
          <p:cNvPr id="33" name="Picture 3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914A51D-E8C1-953F-387E-5F1260C2A4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21821" y="729256"/>
            <a:ext cx="1205330" cy="1204325"/>
          </a:xfrm>
          <a:prstGeom prst="rect">
            <a:avLst/>
          </a:prstGeom>
        </p:spPr>
      </p:pic>
      <p:pic>
        <p:nvPicPr>
          <p:cNvPr id="37" name="Picture 36" descr="A black tangled line on a white background&#10;&#10;Description automatically generated">
            <a:extLst>
              <a:ext uri="{FF2B5EF4-FFF2-40B4-BE49-F238E27FC236}">
                <a16:creationId xmlns:a16="http://schemas.microsoft.com/office/drawing/2014/main" id="{49A83FFD-8011-B7DB-BB1B-6323A2EF6E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61597" y="2757997"/>
            <a:ext cx="1047387" cy="631034"/>
          </a:xfrm>
          <a:prstGeom prst="rect">
            <a:avLst/>
          </a:prstGeom>
        </p:spPr>
      </p:pic>
      <p:pic>
        <p:nvPicPr>
          <p:cNvPr id="47" name="Picture 4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932776C-B34C-7915-B7B9-4091257BA2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41747" y="3565295"/>
            <a:ext cx="1518811" cy="1518811"/>
          </a:xfrm>
          <a:prstGeom prst="rect">
            <a:avLst/>
          </a:prstGeom>
        </p:spPr>
      </p:pic>
      <p:cxnSp>
        <p:nvCxnSpPr>
          <p:cNvPr id="49" name="Elbow Connector 48">
            <a:extLst>
              <a:ext uri="{FF2B5EF4-FFF2-40B4-BE49-F238E27FC236}">
                <a16:creationId xmlns:a16="http://schemas.microsoft.com/office/drawing/2014/main" id="{068766F5-F0C6-B440-00F5-3AA4AAAEFFD2}"/>
              </a:ext>
            </a:extLst>
          </p:cNvPr>
          <p:cNvCxnSpPr>
            <a:cxnSpLocks/>
            <a:endCxn id="47" idx="0"/>
          </p:cNvCxnSpPr>
          <p:nvPr/>
        </p:nvCxnSpPr>
        <p:spPr>
          <a:xfrm>
            <a:off x="9660792" y="3404094"/>
            <a:ext cx="1940361" cy="161201"/>
          </a:xfrm>
          <a:prstGeom prst="bentConnector2">
            <a:avLst/>
          </a:prstGeom>
          <a:ln w="38100">
            <a:solidFill>
              <a:schemeClr val="tx1"/>
            </a:solidFill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>
            <a:extLst>
              <a:ext uri="{FF2B5EF4-FFF2-40B4-BE49-F238E27FC236}">
                <a16:creationId xmlns:a16="http://schemas.microsoft.com/office/drawing/2014/main" id="{0C24D4A5-67C6-2849-F388-ACFD7E7AAD2E}"/>
              </a:ext>
            </a:extLst>
          </p:cNvPr>
          <p:cNvCxnSpPr>
            <a:cxnSpLocks/>
            <a:stCxn id="47" idx="2"/>
          </p:cNvCxnSpPr>
          <p:nvPr/>
        </p:nvCxnSpPr>
        <p:spPr>
          <a:xfrm rot="5400000">
            <a:off x="10555795" y="4189104"/>
            <a:ext cx="150356" cy="1940361"/>
          </a:xfrm>
          <a:prstGeom prst="bentConnector2">
            <a:avLst/>
          </a:prstGeom>
          <a:ln w="38100">
            <a:solidFill>
              <a:schemeClr val="tx1"/>
            </a:solidFill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949E3C2F-FEF6-9B20-5FBD-92AA4584478D}"/>
              </a:ext>
            </a:extLst>
          </p:cNvPr>
          <p:cNvCxnSpPr>
            <a:cxnSpLocks/>
          </p:cNvCxnSpPr>
          <p:nvPr/>
        </p:nvCxnSpPr>
        <p:spPr>
          <a:xfrm>
            <a:off x="6305117" y="5248054"/>
            <a:ext cx="1895553" cy="2"/>
          </a:xfrm>
          <a:prstGeom prst="straightConnector1">
            <a:avLst/>
          </a:prstGeom>
          <a:ln w="38100" cmpd="sng">
            <a:solidFill>
              <a:schemeClr val="tx1">
                <a:alpha val="25000"/>
              </a:schemeClr>
            </a:solidFill>
            <a:prstDash val="sysDot"/>
            <a:headEnd type="triangl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urved Connector 58">
            <a:extLst>
              <a:ext uri="{FF2B5EF4-FFF2-40B4-BE49-F238E27FC236}">
                <a16:creationId xmlns:a16="http://schemas.microsoft.com/office/drawing/2014/main" id="{191F5DE9-E299-DF47-3344-481B6854FE44}"/>
              </a:ext>
            </a:extLst>
          </p:cNvPr>
          <p:cNvCxnSpPr>
            <a:cxnSpLocks/>
          </p:cNvCxnSpPr>
          <p:nvPr/>
        </p:nvCxnSpPr>
        <p:spPr>
          <a:xfrm rot="10800000" flipV="1">
            <a:off x="6311771" y="5248055"/>
            <a:ext cx="1058893" cy="648931"/>
          </a:xfrm>
          <a:prstGeom prst="curvedConnector3">
            <a:avLst>
              <a:gd name="adj1" fmla="val 50000"/>
            </a:avLst>
          </a:prstGeom>
          <a:ln w="38100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67E1EC1-D376-C56C-25C8-372CF597CD84}"/>
              </a:ext>
            </a:extLst>
          </p:cNvPr>
          <p:cNvCxnSpPr>
            <a:cxnSpLocks/>
          </p:cNvCxnSpPr>
          <p:nvPr/>
        </p:nvCxnSpPr>
        <p:spPr>
          <a:xfrm>
            <a:off x="7370663" y="5248056"/>
            <a:ext cx="225982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BB4D7F-9985-9045-AC78-5159324C1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6812" y="6356352"/>
            <a:ext cx="446988" cy="365125"/>
          </a:xfrm>
        </p:spPr>
        <p:txBody>
          <a:bodyPr/>
          <a:lstStyle/>
          <a:p>
            <a:fld id="{C348F66A-9300-E643-B72D-75E6B7F6BEA6}" type="slidenum">
              <a:rPr lang="en-US" sz="2000" smtClean="0"/>
              <a:t>7</a:t>
            </a:fld>
            <a:endParaRPr lang="en-US" sz="20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4A0F607-7571-C349-AAE3-76F0259FF117}"/>
              </a:ext>
            </a:extLst>
          </p:cNvPr>
          <p:cNvSpPr txBox="1"/>
          <p:nvPr/>
        </p:nvSpPr>
        <p:spPr>
          <a:xfrm>
            <a:off x="10436197" y="136523"/>
            <a:ext cx="1759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/>
              <a:t>Path</a:t>
            </a:r>
            <a:r>
              <a:rPr lang="it-IT" sz="2000" dirty="0"/>
              <a:t> </a:t>
            </a:r>
            <a:r>
              <a:rPr lang="it-IT" sz="2000" dirty="0" err="1"/>
              <a:t>Confusion</a:t>
            </a:r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A9B416-76DF-A040-9A89-82962804280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254" y="-1997"/>
            <a:ext cx="856445" cy="856445"/>
          </a:xfrm>
          <a:prstGeom prst="rect">
            <a:avLst/>
          </a:prstGeom>
        </p:spPr>
      </p:pic>
      <p:pic>
        <p:nvPicPr>
          <p:cNvPr id="63" name="Picture 62" descr="A black and white illustration of a hacker&#10;&#10;Description automatically generated">
            <a:extLst>
              <a:ext uri="{FF2B5EF4-FFF2-40B4-BE49-F238E27FC236}">
                <a16:creationId xmlns:a16="http://schemas.microsoft.com/office/drawing/2014/main" id="{C146678A-8538-4E08-CBE3-548F536A443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57614" y="5559915"/>
            <a:ext cx="1242972" cy="1133128"/>
          </a:xfrm>
          <a:prstGeom prst="rect">
            <a:avLst/>
          </a:prstGeom>
        </p:spPr>
      </p:pic>
      <p:pic>
        <p:nvPicPr>
          <p:cNvPr id="58" name="Picture 57" descr="A black tangled rope on a white background&#10;&#10;Description automatically generated">
            <a:extLst>
              <a:ext uri="{FF2B5EF4-FFF2-40B4-BE49-F238E27FC236}">
                <a16:creationId xmlns:a16="http://schemas.microsoft.com/office/drawing/2014/main" id="{2A7BBE05-2FC9-6706-BDD3-E523EE9965E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80252" y="5044265"/>
            <a:ext cx="411797" cy="407578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8B184608-EF78-F5AA-BEF9-C02734EFA882}"/>
              </a:ext>
            </a:extLst>
          </p:cNvPr>
          <p:cNvSpPr txBox="1"/>
          <p:nvPr/>
        </p:nvSpPr>
        <p:spPr>
          <a:xfrm>
            <a:off x="179969" y="2912855"/>
            <a:ext cx="30910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effectLst/>
              </a:rPr>
              <a:t>PathConfusion</a:t>
            </a:r>
            <a:r>
              <a:rPr lang="en-US" sz="1800" dirty="0">
                <a:effectLst/>
              </a:rPr>
              <a:t>:</a:t>
            </a:r>
          </a:p>
          <a:p>
            <a:r>
              <a:rPr lang="en-US" sz="1800" dirty="0">
                <a:solidFill>
                  <a:srgbClr val="FF0000"/>
                </a:solidFill>
                <a:effectLst/>
              </a:rPr>
              <a:t>/..%252F</a:t>
            </a:r>
            <a:r>
              <a:rPr lang="en-US" sz="1800" dirty="0">
                <a:solidFill>
                  <a:srgbClr val="0000FF"/>
                </a:solidFill>
                <a:effectLst/>
              </a:rPr>
              <a:t>FAKEPATH</a:t>
            </a:r>
          </a:p>
          <a:p>
            <a:r>
              <a:rPr lang="en-US" dirty="0">
                <a:solidFill>
                  <a:srgbClr val="FF0000"/>
                </a:solidFill>
              </a:rPr>
              <a:t>/%252e%252e%252F</a:t>
            </a:r>
            <a:r>
              <a:rPr lang="en-US" dirty="0">
                <a:solidFill>
                  <a:srgbClr val="0000FF"/>
                </a:solidFill>
              </a:rPr>
              <a:t>FAKEPATH</a:t>
            </a:r>
            <a:endParaRPr lang="en-US" dirty="0"/>
          </a:p>
        </p:txBody>
      </p:sp>
      <p:pic>
        <p:nvPicPr>
          <p:cNvPr id="4" name="Picture 3" descr="A black and white picture of a person&#10;&#10;Description automatically generated">
            <a:extLst>
              <a:ext uri="{FF2B5EF4-FFF2-40B4-BE49-F238E27FC236}">
                <a16:creationId xmlns:a16="http://schemas.microsoft.com/office/drawing/2014/main" id="{0ED394FD-512D-0460-7D1D-CEBC8F777F1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05207" y="4449377"/>
            <a:ext cx="843888" cy="67305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DF06E81-528F-C33B-C29E-9085218FDE2C}"/>
              </a:ext>
            </a:extLst>
          </p:cNvPr>
          <p:cNvSpPr/>
          <p:nvPr/>
        </p:nvSpPr>
        <p:spPr>
          <a:xfrm>
            <a:off x="9791700" y="4616451"/>
            <a:ext cx="361950" cy="355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38EAD50-FAA8-57D5-F2EB-66D7F3B038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9655" y="4545888"/>
            <a:ext cx="444795" cy="4447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012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562"/>
    </mc:Choice>
    <mc:Fallback xmlns="">
      <p:transition spd="slow" advTm="1115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5" grpId="0"/>
      <p:bldP spid="27" grpId="0"/>
      <p:bldP spid="6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BB4D7F-9985-9045-AC78-5159324C1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6812" y="6356352"/>
            <a:ext cx="446988" cy="365125"/>
          </a:xfrm>
        </p:spPr>
        <p:txBody>
          <a:bodyPr/>
          <a:lstStyle/>
          <a:p>
            <a:fld id="{C348F66A-9300-E643-B72D-75E6B7F6BEA6}" type="slidenum">
              <a:rPr lang="en-US" sz="2000" smtClean="0"/>
              <a:t>8</a:t>
            </a:fld>
            <a:endParaRPr lang="en-US" sz="20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4A0F607-7571-C349-AAE3-76F0259FF117}"/>
              </a:ext>
            </a:extLst>
          </p:cNvPr>
          <p:cNvSpPr txBox="1"/>
          <p:nvPr/>
        </p:nvSpPr>
        <p:spPr>
          <a:xfrm>
            <a:off x="10609256" y="136523"/>
            <a:ext cx="15859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/>
              <a:t>Methodology</a:t>
            </a:r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A9B416-76DF-A040-9A89-829628042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54" y="-1997"/>
            <a:ext cx="856445" cy="8564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C4F818-47E4-1DC5-D05A-57F903056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2066" y="1174434"/>
            <a:ext cx="12376132" cy="450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13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029"/>
    </mc:Choice>
    <mc:Fallback xmlns="">
      <p:transition spd="slow" advTm="95029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BB4D7F-9985-9045-AC78-5159324C1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6812" y="6356352"/>
            <a:ext cx="446988" cy="365125"/>
          </a:xfrm>
        </p:spPr>
        <p:txBody>
          <a:bodyPr/>
          <a:lstStyle/>
          <a:p>
            <a:fld id="{C348F66A-9300-E643-B72D-75E6B7F6BEA6}" type="slidenum">
              <a:rPr lang="en-US" sz="2000" smtClean="0"/>
              <a:t>9</a:t>
            </a:fld>
            <a:endParaRPr lang="en-US" sz="20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4A0F607-7571-C349-AAE3-76F0259FF117}"/>
              </a:ext>
            </a:extLst>
          </p:cNvPr>
          <p:cNvSpPr txBox="1"/>
          <p:nvPr/>
        </p:nvSpPr>
        <p:spPr>
          <a:xfrm>
            <a:off x="10875143" y="136523"/>
            <a:ext cx="9303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/>
              <a:t>Results</a:t>
            </a:r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A9B416-76DF-A040-9A89-8296280428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54" y="-1997"/>
            <a:ext cx="856445" cy="8564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506733-86DB-AE47-E906-A6C956A68BA9}"/>
              </a:ext>
            </a:extLst>
          </p:cNvPr>
          <p:cNvSpPr txBox="1"/>
          <p:nvPr/>
        </p:nvSpPr>
        <p:spPr>
          <a:xfrm>
            <a:off x="2825887" y="2844225"/>
            <a:ext cx="66621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6/16 IdPs vulnerable to Path Confusion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9F03BC-F16A-84B7-9D87-4AA4F26503D1}"/>
              </a:ext>
            </a:extLst>
          </p:cNvPr>
          <p:cNvSpPr txBox="1"/>
          <p:nvPr/>
        </p:nvSpPr>
        <p:spPr>
          <a:xfrm>
            <a:off x="2513113" y="3316732"/>
            <a:ext cx="72876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</a:rPr>
              <a:t>(Facebook, Microsoft, GitHub, Atlassian, NAVER, and VK)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448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904"/>
    </mc:Choice>
    <mc:Fallback xmlns="">
      <p:transition spd="slow" advTm="439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14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|7.5|4.7|20.1|20.6|5.2|5.7|37.2|17.1|17.8|34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6.1|36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|14.7|24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5.7|23.6|4|20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21.5|16.9|6|4.7|5.7|2.8|17.3|11|13.2|17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2.6|2.3|3.9|9|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2.9|39.9|12.3|15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3.9|21.5|6.3|19.8|26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24.2|14.3|39.8|5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10.1|8.5|15.8|3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28.4|47|15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14.2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23051</TotalTime>
  <Words>1308</Words>
  <Application>Microsoft Macintosh PowerPoint</Application>
  <PresentationFormat>Widescreen</PresentationFormat>
  <Paragraphs>168</Paragraphs>
  <Slides>21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Tommaso Innocenti</dc:creator>
  <cp:lastModifiedBy>Tommaso Innocenti</cp:lastModifiedBy>
  <cp:revision>25</cp:revision>
  <dcterms:created xsi:type="dcterms:W3CDTF">2021-06-29T15:55:30Z</dcterms:created>
  <dcterms:modified xsi:type="dcterms:W3CDTF">2023-12-04T00:16:19Z</dcterms:modified>
</cp:coreProperties>
</file>