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300" r:id="rId5"/>
    <p:sldId id="314" r:id="rId6"/>
    <p:sldId id="273" r:id="rId7"/>
    <p:sldId id="259" r:id="rId8"/>
    <p:sldId id="260" r:id="rId9"/>
    <p:sldId id="264" r:id="rId10"/>
    <p:sldId id="270" r:id="rId11"/>
    <p:sldId id="272" r:id="rId12"/>
    <p:sldId id="304" r:id="rId13"/>
    <p:sldId id="262" r:id="rId14"/>
    <p:sldId id="315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Header" id="{46C1783C-56FC-E741-B842-A3736AC5E1E1}">
          <p14:sldIdLst>
            <p14:sldId id="256"/>
          </p14:sldIdLst>
        </p14:section>
        <p14:section name="Intro" id="{76B66C57-3354-8B40-A705-9B313D24DB5D}">
          <p14:sldIdLst>
            <p14:sldId id="257"/>
            <p14:sldId id="258"/>
          </p14:sldIdLst>
        </p14:section>
        <p14:section name="Detection" id="{812035DF-EA6F-284D-AFEB-A34975E032F7}">
          <p14:sldIdLst>
            <p14:sldId id="300"/>
            <p14:sldId id="314"/>
          </p14:sldIdLst>
        </p14:section>
        <p14:section name="Brokered SSO problems" id="{5AEC931D-2A7A-AF42-9DD0-9E734B85FB88}">
          <p14:sldIdLst>
            <p14:sldId id="273"/>
          </p14:sldIdLst>
        </p14:section>
        <p14:section name="Consent form" id="{7A1CF690-6C55-4343-929F-07FD21185608}">
          <p14:sldIdLst>
            <p14:sldId id="259"/>
          </p14:sldIdLst>
        </p14:section>
        <p14:section name="Client_id reuse" id="{C21229FF-EE24-BE48-9AE4-7452DC6D182C}">
          <p14:sldIdLst>
            <p14:sldId id="260"/>
          </p14:sldIdLst>
        </p14:section>
        <p14:section name="Correct brokered SSO scheme" id="{32FD68D6-7F17-434C-BBFC-C21FEDFD354D}">
          <p14:sldIdLst>
            <p14:sldId id="264"/>
          </p14:sldIdLst>
        </p14:section>
        <p14:section name="Out-Of-Order chain" id="{426D6D54-A7BC-C340-A501-DBBC4B117041}">
          <p14:sldIdLst>
            <p14:sldId id="270"/>
          </p14:sldIdLst>
        </p14:section>
        <p14:section name="Open-End chain" id="{261FE7C2-1432-5040-B925-5409F14F5EA8}">
          <p14:sldIdLst>
            <p14:sldId id="272"/>
          </p14:sldIdLst>
        </p14:section>
        <p14:section name="Conclusion" id="{1C5FE6FF-47FF-3B40-B449-C0E02D9E9220}">
          <p14:sldIdLst>
            <p14:sldId id="304"/>
            <p14:sldId id="262"/>
            <p14:sldId id="315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531193C-D7EA-2F74-CC9A-5EBCA90B81A2}" name="Louis.Jannett" initials="Lo" userId="S::louis.jannett_ruhr-uni-bochum.de#ext#@northeastern.onmicrosoft.com::a005d268-792e-4b01-b4c0-1ddb42229ad8" providerId="AD"/>
  <p188:author id="{2220A647-F0B8-D61D-151D-A853126DE6F1}" name="vladislav.mladenov" initials="vl" userId="S::vladislav.mladenov_rub.de#ext#@northeastern.onmicrosoft.com::2b6717ed-d0d3-40aa-b2f4-1b2cb3885d50" providerId="AD"/>
  <p188:author id="{C55B6BB0-E536-7842-5868-9F61C782E8AC}" name="Tommaso Innocenti" initials="TI" userId="S::innocenti.t@northeastern.edu::7bef9ef8-79f3-4d31-bb09-31286774b32a" providerId="AD"/>
  <p188:author id="{717853F9-63E3-ADE8-D57C-6F838ED9F19B}" name="christian.mainka" initials="ch" userId="S::christian.mainka_rub.de#ext#@northeastern.onmicrosoft.com::f7793310-63c1-469a-a572-769c623786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0"/>
    <p:restoredTop sz="94647"/>
  </p:normalViewPr>
  <p:slideViewPr>
    <p:cSldViewPr snapToGrid="0">
      <p:cViewPr varScale="1">
        <p:scale>
          <a:sx n="117" d="100"/>
          <a:sy n="117" d="100"/>
        </p:scale>
        <p:origin x="176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maso Innocenti" userId="7bef9ef8-79f3-4d31-bb09-31286774b32a" providerId="ADAL" clId="{EEB73EF9-6402-0942-BF43-BF25AD591880}"/>
    <pc:docChg chg="sldOrd modSection">
      <pc:chgData name="Tommaso Innocenti" userId="7bef9ef8-79f3-4d31-bb09-31286774b32a" providerId="ADAL" clId="{EEB73EF9-6402-0942-BF43-BF25AD591880}" dt="2024-10-30T18:15:34.523" v="1" actId="20578"/>
      <pc:docMkLst>
        <pc:docMk/>
      </pc:docMkLst>
      <pc:sldChg chg="ord">
        <pc:chgData name="Tommaso Innocenti" userId="7bef9ef8-79f3-4d31-bb09-31286774b32a" providerId="ADAL" clId="{EEB73EF9-6402-0942-BF43-BF25AD591880}" dt="2024-10-30T18:15:34.523" v="1" actId="20578"/>
        <pc:sldMkLst>
          <pc:docMk/>
          <pc:sldMk cId="3805656649" sldId="30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58227-57D4-524A-B962-F9E5F9974BF9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FD1F1-0E69-4F47-91D7-CFEDFEAD5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3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1F1-0E69-4F47-91D7-CFEDFEAD50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6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1F1-0E69-4F47-91D7-CFEDFEAD50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63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4BF96-A930-09DF-507A-3ECCC8316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F06EBB-CA2C-3AEC-073C-DBDA48DDD7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C47E5F-08FB-D14B-4C7F-47713B736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DC0B-4E4C-99C6-0B62-342936258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1F1-0E69-4F47-91D7-CFEDFEAD50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83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3E83D-70C8-8BE3-039C-B8D7C6293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99CF17-7DD8-E2AF-2622-A93B4F7DF8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96C1C6-3005-1243-4CBB-24AEFF71C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30313-58BE-3D55-4A21-BC36202D9C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0E19B-006E-0444-8B8F-ECAB060850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24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25738-B51B-9339-6DD5-3052E2A6A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B789F2-6C2F-4C97-9B14-41F3D6CF3B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388C0E-933D-D507-3C09-51E38B9AE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9A63F-F1A6-699C-5A93-36991FBBF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1F1-0E69-4F47-91D7-CFEDFEAD50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92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867B6-BA1F-2DBD-A052-6EC0FCA8A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4FB3D4-E60A-D9D6-10F9-85DC22EC89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CD3A7-7554-EDB6-00F3-DAC89011C7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A1E05-9BC8-4DE1-A487-80CB8770F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2FD1F1-0E69-4F47-91D7-CFEDFEAD50F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7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E166-50B7-9238-3152-EDAB3CFB35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871CE2-D640-6CC5-0FE3-BAD15D404B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780D8-0F11-9233-05C0-6C30E630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D7E-C4F4-0F49-A637-F5CE5D1ECDC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2BDAA-39A4-4A29-6111-572203BA8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68990-7747-2BFA-8DA2-705797B2F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9C2-AE7A-EE43-8825-649DEF432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63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1412-2071-C43A-6991-ED6ED77A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E355E3-876A-85D4-1383-A987D2550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F5C41-0E35-1EF1-F376-B045E1831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D7E-C4F4-0F49-A637-F5CE5D1ECDC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580DC-B361-9EF7-7177-09201910A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15958-9D59-D762-7C5B-1932E8656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9C2-AE7A-EE43-8825-649DEF432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94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CC0A4B-B2CE-8CCA-E1D5-2B897F069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48367-3D31-1876-28D3-5C42E9125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AE383-B42A-61FC-F9F4-E151A116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D7E-C4F4-0F49-A637-F5CE5D1ECDC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86495-9FEF-6524-DCB0-D141AF4E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69C36-8EB2-5875-CC23-4498BA7A6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9C2-AE7A-EE43-8825-649DEF432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86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0D269-DB2B-2542-3115-540820A5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99D34-E583-ECA3-AD9F-E7BA17D6E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13690-6A8A-63E7-978F-1C3C4C5B7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D7E-C4F4-0F49-A637-F5CE5D1ECDC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A8133-7C65-991F-0E23-7E47EED4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655CD-2EF3-8A28-F745-62217D01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9C2-AE7A-EE43-8825-649DEF432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35C1-9BB9-DA25-D8D9-828674EB3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FE0C9-0212-DA02-368E-B36B6B8F7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8B295-FE18-6612-F203-DCF31F20C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D7E-C4F4-0F49-A637-F5CE5D1ECDC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F61D6-619C-8F5C-4F17-178B4DEA7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150EF-C877-0C05-8CD3-55160985D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9C2-AE7A-EE43-8825-649DEF432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4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3D23-A2DB-EE90-67A6-93121A8F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786C1-49B7-FAC7-E61B-090429D9B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6F202-D83B-5B71-5F2D-1627E8EE2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FAFA0A-9EE3-9EB2-6ACC-E59471C6C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D7E-C4F4-0F49-A637-F5CE5D1ECDC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9FDB0-CA62-446C-BA71-431E5A15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6F4BF-41D7-4617-652F-5C7DE9F74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9C2-AE7A-EE43-8825-649DEF432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16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62420-995A-C382-BF8D-A8A014BEA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A51F66-E9EC-B760-DD3A-93AD95B35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C974A1-92AC-A794-AF2F-8B667C63D5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5C5E88-18CD-4149-5EA6-13DCE3555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4BCF06-4B0D-3E88-DC66-A437716AA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C529DC-3AD0-A692-C820-A4878735A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D7E-C4F4-0F49-A637-F5CE5D1ECDC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21FF39-01E1-52E3-B6DE-85E1D38D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A24AD3-2324-A37D-D33A-576E6F4A8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9C2-AE7A-EE43-8825-649DEF432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9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77235-C23B-9A61-FEC0-E285B614C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E7702F-2C73-D077-BF60-DAF20CCE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D7E-C4F4-0F49-A637-F5CE5D1ECDC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566E4-05DF-C7C5-02EF-6A8AB491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03908-88C5-D882-EF01-CFAA66F3C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9C2-AE7A-EE43-8825-649DEF432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5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7D9687-BAA2-6555-8FB3-BC364A8CA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D7E-C4F4-0F49-A637-F5CE5D1ECDC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EF1355-50F8-A07B-B95D-C7452AA67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23AA1-4C41-6B42-5324-6C8A1E7CF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9C2-AE7A-EE43-8825-649DEF432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6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3CEB-B665-0D85-CEB5-46326734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140A0-6CA2-A45A-4D77-BB4291648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628A5-8326-C0B9-39CC-AEC948242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7A26E-20C1-5617-368F-5BB401B6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D7E-C4F4-0F49-A637-F5CE5D1ECDC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BB13AD-285A-43E2-A00B-F8A82243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717B7-ED58-E619-B497-6710A5E42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9C2-AE7A-EE43-8825-649DEF432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4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1A92B-CD71-9386-07DC-F3EB7FAFD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128008-1F12-2B66-6956-31135F311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27F257-DEF8-EFAF-81BE-2FF0DB1BC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CD2D9-A4A2-5672-101A-38293DC9E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ACD7E-C4F4-0F49-A637-F5CE5D1ECDC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D5685-308F-38B0-16E5-1D2F59BF9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405EB-E041-EBC3-5913-6EC73CC31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179C2-AE7A-EE43-8825-649DEF432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14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t="89000" r="69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72111B-4069-AF5E-0A0B-B23054D46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EF8A7-3F9A-DC81-7FB9-B5FEDE4A9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6D079-5663-B8C6-3915-F67CBBEBA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9ACD7E-C4F4-0F49-A637-F5CE5D1ECDC8}" type="datetimeFigureOut">
              <a:rPr lang="en-US" smtClean="0"/>
              <a:t>12/4/24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0D53D-26D8-B391-4D2B-87AD499D0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841CF-F4F2-ECEE-17DC-7FD9C0CE9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6179C2-AE7A-EE43-8825-649DEF432F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5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B24899D-B5AC-010A-40C1-EC0944E55703}"/>
              </a:ext>
            </a:extLst>
          </p:cNvPr>
          <p:cNvSpPr txBox="1">
            <a:spLocks/>
          </p:cNvSpPr>
          <p:nvPr/>
        </p:nvSpPr>
        <p:spPr>
          <a:xfrm>
            <a:off x="6260512" y="2426976"/>
            <a:ext cx="5753688" cy="13358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8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“Only as Strong as the Weakest Link”:</a:t>
            </a:r>
          </a:p>
          <a:p>
            <a:pPr algn="l">
              <a:spcAft>
                <a:spcPts val="600"/>
              </a:spcAft>
            </a:pPr>
            <a:r>
              <a:rPr lang="en-US" sz="28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 the Security of Brokered Single Sign-On on the Web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BDC268-F5C2-CF15-AFE4-D807A1676B4B}"/>
              </a:ext>
            </a:extLst>
          </p:cNvPr>
          <p:cNvSpPr txBox="1">
            <a:spLocks/>
          </p:cNvSpPr>
          <p:nvPr/>
        </p:nvSpPr>
        <p:spPr>
          <a:xfrm>
            <a:off x="6611065" y="3558572"/>
            <a:ext cx="5203987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700" b="1" i="1" u="sng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Tommaso </a:t>
            </a:r>
            <a:r>
              <a:rPr lang="en-US" sz="1700" b="1" i="1" u="sng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Innocenti</a:t>
            </a:r>
            <a:r>
              <a:rPr lang="en-US" sz="1700" i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Louis </a:t>
            </a:r>
            <a:r>
              <a:rPr lang="en-US" sz="1700" i="1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Jannett</a:t>
            </a:r>
            <a:r>
              <a:rPr lang="en-US" sz="1700" i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Christian Mainka, Vladislav Mladenov, </a:t>
            </a:r>
            <a:r>
              <a:rPr lang="en-US" sz="1700" i="1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Engin</a:t>
            </a:r>
            <a:r>
              <a:rPr lang="en-US" sz="1700" i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700" i="1" kern="120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Kirda</a:t>
            </a:r>
            <a:r>
              <a:rPr lang="en-US" sz="1700" i="1" kern="12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(Appearing in S&amp;P’25)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96C26F-AFF2-D2C4-BC3E-ABE82D4F2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5" y="1810646"/>
            <a:ext cx="5091705" cy="3904353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3E3AA99-0C1D-FEBA-1E85-A7853EF19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9560" y="6213400"/>
            <a:ext cx="2875961" cy="484940"/>
          </a:xfrm>
          <a:prstGeom prst="rect">
            <a:avLst/>
          </a:prstGeom>
        </p:spPr>
      </p:pic>
      <p:pic>
        <p:nvPicPr>
          <p:cNvPr id="29" name="Picture 28" descr="A wooden horse head with a black background&#10;&#10;Description automatically generated">
            <a:extLst>
              <a:ext uri="{FF2B5EF4-FFF2-40B4-BE49-F238E27FC236}">
                <a16:creationId xmlns:a16="http://schemas.microsoft.com/office/drawing/2014/main" id="{4881241E-5282-61E9-9734-AE7552A44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3147" y="-5979"/>
            <a:ext cx="2162458" cy="202838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A9EDCC1-0F3E-1F32-6C66-03A6C6B675FE}"/>
              </a:ext>
            </a:extLst>
          </p:cNvPr>
          <p:cNvSpPr txBox="1"/>
          <p:nvPr/>
        </p:nvSpPr>
        <p:spPr>
          <a:xfrm>
            <a:off x="10636524" y="1922608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IEEE S&amp;P</a:t>
            </a:r>
          </a:p>
        </p:txBody>
      </p:sp>
      <p:pic>
        <p:nvPicPr>
          <p:cNvPr id="7" name="Picture 6" descr="A yellow squirrel tail and numbers&#10;&#10;Description automatically generated with medium confidence">
            <a:extLst>
              <a:ext uri="{FF2B5EF4-FFF2-40B4-BE49-F238E27FC236}">
                <a16:creationId xmlns:a16="http://schemas.microsoft.com/office/drawing/2014/main" id="{6B9A8360-2330-6EF4-1BA8-704FDCE681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557" y="-249840"/>
            <a:ext cx="4459826" cy="17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517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58CD8-4A24-4922-DE50-2314970EC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F2DA9F4-8539-89DB-D34B-9551D3B2935D}"/>
              </a:ext>
            </a:extLst>
          </p:cNvPr>
          <p:cNvSpPr txBox="1"/>
          <p:nvPr/>
        </p:nvSpPr>
        <p:spPr>
          <a:xfrm>
            <a:off x="161931" y="188766"/>
            <a:ext cx="6116867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/>
              <a:t>Login Request / Response Confusion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80BE89-98D3-1F9F-170F-E007D84D6ABD}"/>
              </a:ext>
            </a:extLst>
          </p:cNvPr>
          <p:cNvSpPr txBox="1"/>
          <p:nvPr/>
        </p:nvSpPr>
        <p:spPr>
          <a:xfrm>
            <a:off x="244416" y="4638023"/>
            <a:ext cx="4270208" cy="80021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300"/>
              <a:t>69 Brokered SSO flows used the </a:t>
            </a:r>
          </a:p>
          <a:p>
            <a:r>
              <a:rPr lang="en-US" sz="2300"/>
              <a:t>Out-Of-Order chain scheme</a:t>
            </a:r>
          </a:p>
        </p:txBody>
      </p:sp>
      <p:pic>
        <p:nvPicPr>
          <p:cNvPr id="4" name="Picture 3" descr="A close-up of a chain&#10;&#10;Description automatically generated">
            <a:extLst>
              <a:ext uri="{FF2B5EF4-FFF2-40B4-BE49-F238E27FC236}">
                <a16:creationId xmlns:a16="http://schemas.microsoft.com/office/drawing/2014/main" id="{992B068B-0DB1-A25A-27BF-65E5AF5CD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37" y="1419758"/>
            <a:ext cx="7772400" cy="2311428"/>
          </a:xfrm>
          <a:prstGeom prst="rect">
            <a:avLst/>
          </a:prstGeom>
        </p:spPr>
      </p:pic>
      <p:pic>
        <p:nvPicPr>
          <p:cNvPr id="11" name="Picture 10" descr="A close-up of a chain&#10;&#10;Description automatically generated">
            <a:extLst>
              <a:ext uri="{FF2B5EF4-FFF2-40B4-BE49-F238E27FC236}">
                <a16:creationId xmlns:a16="http://schemas.microsoft.com/office/drawing/2014/main" id="{DB4FB4D4-73C9-7595-A3BD-75022F95A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37" y="1419758"/>
            <a:ext cx="7772400" cy="2311428"/>
          </a:xfrm>
          <a:prstGeom prst="rect">
            <a:avLst/>
          </a:prstGeom>
        </p:spPr>
      </p:pic>
      <p:pic>
        <p:nvPicPr>
          <p:cNvPr id="15" name="Picture 14" descr="A close-up of a link&#10;&#10;Description automatically generated">
            <a:extLst>
              <a:ext uri="{FF2B5EF4-FFF2-40B4-BE49-F238E27FC236}">
                <a16:creationId xmlns:a16="http://schemas.microsoft.com/office/drawing/2014/main" id="{213EDA4D-5DAB-B656-74A7-7EE9DE4F7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837" y="1419758"/>
            <a:ext cx="7772400" cy="2311428"/>
          </a:xfrm>
          <a:prstGeom prst="rect">
            <a:avLst/>
          </a:prstGeom>
        </p:spPr>
      </p:pic>
      <p:pic>
        <p:nvPicPr>
          <p:cNvPr id="19" name="Picture 18" descr="A close-up of a logo&#10;&#10;Description automatically generated">
            <a:extLst>
              <a:ext uri="{FF2B5EF4-FFF2-40B4-BE49-F238E27FC236}">
                <a16:creationId xmlns:a16="http://schemas.microsoft.com/office/drawing/2014/main" id="{ECA37BC1-F63E-5334-E67B-253BB8B2A0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837" y="1419758"/>
            <a:ext cx="7772400" cy="2311428"/>
          </a:xfrm>
          <a:prstGeom prst="rect">
            <a:avLst/>
          </a:prstGeom>
        </p:spPr>
      </p:pic>
      <p:pic>
        <p:nvPicPr>
          <p:cNvPr id="22" name="Picture 21" descr="A logo on a pink background&#10;&#10;Description automatically generated">
            <a:extLst>
              <a:ext uri="{FF2B5EF4-FFF2-40B4-BE49-F238E27FC236}">
                <a16:creationId xmlns:a16="http://schemas.microsoft.com/office/drawing/2014/main" id="{2088F602-8B82-6B1B-047E-578DB7F52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7837" y="1419758"/>
            <a:ext cx="7772400" cy="231142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BBDCA9-3F5A-A9D2-7B2C-9116D123F1FA}"/>
              </a:ext>
            </a:extLst>
          </p:cNvPr>
          <p:cNvSpPr txBox="1"/>
          <p:nvPr/>
        </p:nvSpPr>
        <p:spPr>
          <a:xfrm>
            <a:off x="62695" y="1961133"/>
            <a:ext cx="4633651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300"/>
              <a:t>Out-Of-Order chain scheme </a:t>
            </a:r>
          </a:p>
          <a:p>
            <a:r>
              <a:rPr lang="en-US" sz="2300"/>
              <a:t>blocks the correct parameter validation, exposing the login flow to the </a:t>
            </a:r>
            <a:r>
              <a:rPr lang="en-US" sz="2300" err="1"/>
              <a:t>LoginCSRF</a:t>
            </a:r>
            <a:r>
              <a:rPr lang="en-US" sz="2300"/>
              <a:t> attack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2361469F-DDCF-0BB1-8389-BBCA59656B5C}"/>
              </a:ext>
            </a:extLst>
          </p:cNvPr>
          <p:cNvSpPr/>
          <p:nvPr/>
        </p:nvSpPr>
        <p:spPr>
          <a:xfrm>
            <a:off x="1797341" y="3469238"/>
            <a:ext cx="337225" cy="853485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4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3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F7378-1D11-AD72-40B8-2DEC8322D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website&#10;&#10;Description automatically generated">
            <a:extLst>
              <a:ext uri="{FF2B5EF4-FFF2-40B4-BE49-F238E27FC236}">
                <a16:creationId xmlns:a16="http://schemas.microsoft.com/office/drawing/2014/main" id="{E30A3FC0-0CAD-084E-957F-C62B688A2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837" y="1433773"/>
            <a:ext cx="7772400" cy="2426716"/>
          </a:xfrm>
          <a:prstGeom prst="rect">
            <a:avLst/>
          </a:prstGeom>
        </p:spPr>
      </p:pic>
      <p:pic>
        <p:nvPicPr>
          <p:cNvPr id="14" name="Picture 13" descr="A close-up of a logo&#10;&#10;Description automatically generated">
            <a:extLst>
              <a:ext uri="{FF2B5EF4-FFF2-40B4-BE49-F238E27FC236}">
                <a16:creationId xmlns:a16="http://schemas.microsoft.com/office/drawing/2014/main" id="{BE24D2DA-F851-5307-99DA-4F66201B2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837" y="1432001"/>
            <a:ext cx="7772400" cy="2426716"/>
          </a:xfrm>
          <a:prstGeom prst="rect">
            <a:avLst/>
          </a:prstGeom>
        </p:spPr>
      </p:pic>
      <p:pic>
        <p:nvPicPr>
          <p:cNvPr id="16" name="Picture 15" descr="A whit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6B880C3F-F302-58C3-53B0-F75A56525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7837" y="1430229"/>
            <a:ext cx="7772400" cy="24267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5C806E-18CD-C588-87C2-780BDB723E26}"/>
              </a:ext>
            </a:extLst>
          </p:cNvPr>
          <p:cNvSpPr txBox="1"/>
          <p:nvPr/>
        </p:nvSpPr>
        <p:spPr>
          <a:xfrm>
            <a:off x="161931" y="188766"/>
            <a:ext cx="6116867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/>
              <a:t>Login Request / Response Confusion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A50AEF-29FD-8540-4356-2A6C87119414}"/>
              </a:ext>
            </a:extLst>
          </p:cNvPr>
          <p:cNvSpPr txBox="1"/>
          <p:nvPr/>
        </p:nvSpPr>
        <p:spPr>
          <a:xfrm>
            <a:off x="244416" y="4564831"/>
            <a:ext cx="4270208" cy="80021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300"/>
              <a:t>57 Brokered SSO flows used the </a:t>
            </a:r>
          </a:p>
          <a:p>
            <a:r>
              <a:rPr lang="en-US" sz="2300"/>
              <a:t>Open-End chain scheme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894B526-8F22-763E-EB56-2D0CFDF49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837" y="1439089"/>
            <a:ext cx="7772400" cy="2426716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3E8A6D1-A6EF-03E2-A067-BFD53D337E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7837" y="1439089"/>
            <a:ext cx="7772400" cy="2426716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81C891A7-C3F8-D16F-4189-E3C4464E5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837" y="1437317"/>
            <a:ext cx="7772400" cy="24267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2CBAA46-9CC6-E24A-C7B9-85068FF0B40D}"/>
              </a:ext>
            </a:extLst>
          </p:cNvPr>
          <p:cNvSpPr txBox="1"/>
          <p:nvPr/>
        </p:nvSpPr>
        <p:spPr>
          <a:xfrm>
            <a:off x="62695" y="1961133"/>
            <a:ext cx="4633651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300"/>
              <a:t>Open-End chain scheme </a:t>
            </a:r>
          </a:p>
          <a:p>
            <a:r>
              <a:rPr lang="en-US" sz="2300"/>
              <a:t>blocks the correct parameter validation, exposing the login flow to the </a:t>
            </a:r>
            <a:r>
              <a:rPr lang="en-US" sz="2300" err="1"/>
              <a:t>LoginCSRF</a:t>
            </a:r>
            <a:r>
              <a:rPr lang="en-US" sz="2300"/>
              <a:t> attack</a:t>
            </a: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86487DC8-7DD9-439C-FFA8-C19730A4A8BE}"/>
              </a:ext>
            </a:extLst>
          </p:cNvPr>
          <p:cNvSpPr/>
          <p:nvPr/>
        </p:nvSpPr>
        <p:spPr>
          <a:xfrm>
            <a:off x="1797341" y="3469238"/>
            <a:ext cx="337225" cy="853485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3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DAECBC-076B-7514-24B0-CD4ED60D7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6DD6D0-45AE-B790-30D9-0C9B86BF1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9969" y="472283"/>
            <a:ext cx="7150100" cy="54340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732FDF-A63D-CAE4-3C15-941B32616290}"/>
              </a:ext>
            </a:extLst>
          </p:cNvPr>
          <p:cNvSpPr txBox="1"/>
          <p:nvPr/>
        </p:nvSpPr>
        <p:spPr>
          <a:xfrm>
            <a:off x="161931" y="127210"/>
            <a:ext cx="466506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b="1" dirty="0"/>
              <a:t>Best Current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429D24-88D7-2654-2D26-0944E8892117}"/>
              </a:ext>
            </a:extLst>
          </p:cNvPr>
          <p:cNvSpPr txBox="1"/>
          <p:nvPr/>
        </p:nvSpPr>
        <p:spPr>
          <a:xfrm>
            <a:off x="193340" y="3958813"/>
            <a:ext cx="4633651" cy="8002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300" dirty="0"/>
              <a:t>Identity Brokers actively downgrade the security of the login flow.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BF518-96FE-0A00-359C-96FE11B117AD}"/>
              </a:ext>
            </a:extLst>
          </p:cNvPr>
          <p:cNvSpPr/>
          <p:nvPr/>
        </p:nvSpPr>
        <p:spPr>
          <a:xfrm>
            <a:off x="7600122" y="1325217"/>
            <a:ext cx="630387" cy="443947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FED590-753A-991B-8532-CE282C0B9901}"/>
              </a:ext>
            </a:extLst>
          </p:cNvPr>
          <p:cNvSpPr/>
          <p:nvPr/>
        </p:nvSpPr>
        <p:spPr>
          <a:xfrm>
            <a:off x="8326982" y="1325217"/>
            <a:ext cx="558601" cy="4439478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E36A49-CD90-C7EE-8513-108452D2D58D}"/>
              </a:ext>
            </a:extLst>
          </p:cNvPr>
          <p:cNvSpPr txBox="1"/>
          <p:nvPr/>
        </p:nvSpPr>
        <p:spPr>
          <a:xfrm>
            <a:off x="0" y="1483415"/>
            <a:ext cx="52192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1,872 violations on 2,780 websites</a:t>
            </a:r>
          </a:p>
          <a:p>
            <a:r>
              <a:rPr lang="en-US" sz="2000" dirty="0"/>
              <a:t>      Identity brokers remove PKCE, exposing </a:t>
            </a:r>
          </a:p>
          <a:p>
            <a:r>
              <a:rPr lang="en-US" sz="2000" dirty="0"/>
              <a:t>      brokered SSO to </a:t>
            </a:r>
            <a:r>
              <a:rPr lang="en-US" sz="2000" dirty="0" err="1"/>
              <a:t>LoginCSRF</a:t>
            </a:r>
            <a:r>
              <a:rPr lang="en-US" sz="2000" dirty="0"/>
              <a:t> and token leak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6BF9B2E9-C9E4-3100-FA2F-3E5302538824}"/>
              </a:ext>
            </a:extLst>
          </p:cNvPr>
          <p:cNvSpPr/>
          <p:nvPr/>
        </p:nvSpPr>
        <p:spPr>
          <a:xfrm>
            <a:off x="1778977" y="2802203"/>
            <a:ext cx="337225" cy="853485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DA371-51F3-9F52-4A3C-4705F8F76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5E0872-4E60-CA26-9C94-06A717DAA9F1}"/>
              </a:ext>
            </a:extLst>
          </p:cNvPr>
          <p:cNvSpPr txBox="1"/>
          <p:nvPr/>
        </p:nvSpPr>
        <p:spPr>
          <a:xfrm>
            <a:off x="231953" y="32145"/>
            <a:ext cx="11142922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 dirty="0"/>
              <a:t>Improving the OAuth 2.1 and OAuth Security Best Current Practices </a:t>
            </a:r>
          </a:p>
          <a:p>
            <a:r>
              <a:rPr lang="en-US" sz="2800" b="1" dirty="0"/>
              <a:t>can mitigate the presented issues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A20DD-248B-A493-9598-5A4412260AA3}"/>
              </a:ext>
            </a:extLst>
          </p:cNvPr>
          <p:cNvSpPr txBox="1"/>
          <p:nvPr/>
        </p:nvSpPr>
        <p:spPr>
          <a:xfrm>
            <a:off x="231953" y="5152145"/>
            <a:ext cx="10189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 specification extension (specific use case) can confidently outline the correct implementation of Brokered SSO.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F7613-EF5E-7B32-A787-B5293E2EEF2C}"/>
              </a:ext>
            </a:extLst>
          </p:cNvPr>
          <p:cNvSpPr txBox="1"/>
          <p:nvPr/>
        </p:nvSpPr>
        <p:spPr>
          <a:xfrm>
            <a:off x="807702" y="3134954"/>
            <a:ext cx="60635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Introduce the requirement of using separate </a:t>
            </a:r>
            <a:r>
              <a:rPr lang="en-US" sz="2300" dirty="0" err="1"/>
              <a:t>Client_ID</a:t>
            </a:r>
            <a:r>
              <a:rPr lang="en-US" sz="2300" dirty="0"/>
              <a:t> for each Service Provider when the intermediary (Identity Brokers) obtains a </a:t>
            </a:r>
            <a:r>
              <a:rPr lang="en-US" sz="2300" dirty="0" err="1"/>
              <a:t>Client_ID</a:t>
            </a:r>
            <a:r>
              <a:rPr lang="en-US" sz="2300" dirty="0"/>
              <a:t> from an Identity provider.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B726C8-C964-7CE5-59CF-24E45CC590BD}"/>
              </a:ext>
            </a:extLst>
          </p:cNvPr>
          <p:cNvSpPr txBox="1"/>
          <p:nvPr/>
        </p:nvSpPr>
        <p:spPr>
          <a:xfrm>
            <a:off x="807702" y="1626849"/>
            <a:ext cx="57033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The consent page in the presence of Identity Brokers should inform the user of this intermediary actor in the login flow</a:t>
            </a:r>
          </a:p>
        </p:txBody>
      </p:sp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6334C547-6A95-06BE-377C-192A91E6A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459" y="609765"/>
            <a:ext cx="2630348" cy="4441814"/>
          </a:xfrm>
          <a:prstGeom prst="rect">
            <a:avLst/>
          </a:prstGeom>
        </p:spPr>
      </p:pic>
      <p:pic>
        <p:nvPicPr>
          <p:cNvPr id="9" name="Picture 8" descr="A screenshot of a document&#10;&#10;Description automatically generated">
            <a:extLst>
              <a:ext uri="{FF2B5EF4-FFF2-40B4-BE49-F238E27FC236}">
                <a16:creationId xmlns:a16="http://schemas.microsoft.com/office/drawing/2014/main" id="{4F7A2C84-1FD8-FB30-4C0E-30DAFDE15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276" y="609765"/>
            <a:ext cx="2591059" cy="444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7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1612D-ACB9-D0A6-D192-BBB7EA0A4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6DD08E-E047-E357-3DB3-9CBAC6580345}"/>
              </a:ext>
            </a:extLst>
          </p:cNvPr>
          <p:cNvSpPr txBox="1"/>
          <p:nvPr/>
        </p:nvSpPr>
        <p:spPr>
          <a:xfrm>
            <a:off x="231953" y="32145"/>
            <a:ext cx="700429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 dirty="0"/>
              <a:t>Identity Brokers facilitator….at what cost?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3A32BD-F72F-A3C3-FE24-933BD5E48929}"/>
              </a:ext>
            </a:extLst>
          </p:cNvPr>
          <p:cNvSpPr txBox="1"/>
          <p:nvPr/>
        </p:nvSpPr>
        <p:spPr>
          <a:xfrm>
            <a:off x="231953" y="957223"/>
            <a:ext cx="12022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Standards have two “customers”: end-user and companies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29A201-7C21-0C7A-E7E7-69B6BBE24588}"/>
              </a:ext>
            </a:extLst>
          </p:cNvPr>
          <p:cNvSpPr txBox="1"/>
          <p:nvPr/>
        </p:nvSpPr>
        <p:spPr>
          <a:xfrm>
            <a:off x="832939" y="1995701"/>
            <a:ext cx="691768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/>
              <a:t>Identity brokers are the result of failing one standard’s “customer”.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A0E97-FDEB-9F27-3CCB-5CBC9AAEBF7F}"/>
              </a:ext>
            </a:extLst>
          </p:cNvPr>
          <p:cNvSpPr txBox="1"/>
          <p:nvPr/>
        </p:nvSpPr>
        <p:spPr>
          <a:xfrm>
            <a:off x="762000" y="3640027"/>
            <a:ext cx="1066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Identity brokers help companies, but at what cost?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05368F-ECFF-288C-2A5F-5EDED566D0B2}"/>
              </a:ext>
            </a:extLst>
          </p:cNvPr>
          <p:cNvSpPr txBox="1"/>
          <p:nvPr/>
        </p:nvSpPr>
        <p:spPr>
          <a:xfrm>
            <a:off x="8235225" y="2248477"/>
            <a:ext cx="293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companies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CB4A1B-D470-51F2-EEF8-6FFD7BADCEA2}"/>
              </a:ext>
            </a:extLst>
          </p:cNvPr>
          <p:cNvSpPr txBox="1"/>
          <p:nvPr/>
        </p:nvSpPr>
        <p:spPr>
          <a:xfrm>
            <a:off x="786434" y="4546210"/>
            <a:ext cx="112984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Open the discussion of the alternative and what we can do as a research community to solve the problem.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45B79248-2870-F8BD-6720-C8ACB33260F5}"/>
              </a:ext>
            </a:extLst>
          </p:cNvPr>
          <p:cNvSpPr/>
          <p:nvPr/>
        </p:nvSpPr>
        <p:spPr>
          <a:xfrm>
            <a:off x="6764357" y="2610998"/>
            <a:ext cx="986271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9B478B-D484-118A-2C50-8B9B4B2E4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90060D-F2CA-9B24-B64D-7FEDA0F6175B}"/>
              </a:ext>
            </a:extLst>
          </p:cNvPr>
          <p:cNvSpPr txBox="1"/>
          <p:nvPr/>
        </p:nvSpPr>
        <p:spPr>
          <a:xfrm>
            <a:off x="928151" y="1388987"/>
            <a:ext cx="4358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Thanks for your attention.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4DFCF7-008F-343E-20E8-81CB892AED6E}"/>
              </a:ext>
            </a:extLst>
          </p:cNvPr>
          <p:cNvSpPr txBox="1"/>
          <p:nvPr/>
        </p:nvSpPr>
        <p:spPr>
          <a:xfrm>
            <a:off x="1581171" y="2002481"/>
            <a:ext cx="2418867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Our research artifacts:</a:t>
            </a:r>
          </a:p>
        </p:txBody>
      </p:sp>
      <p:pic>
        <p:nvPicPr>
          <p:cNvPr id="8" name="Picture 7" descr="A qr code with black dots&#10;&#10;Description automatically generated">
            <a:extLst>
              <a:ext uri="{FF2B5EF4-FFF2-40B4-BE49-F238E27FC236}">
                <a16:creationId xmlns:a16="http://schemas.microsoft.com/office/drawing/2014/main" id="{BE9ABEE6-60F5-0807-86CD-4289FD86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735" y="2458129"/>
            <a:ext cx="1941741" cy="19417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557425-3A6F-135E-8EED-E9B063F239B9}"/>
              </a:ext>
            </a:extLst>
          </p:cNvPr>
          <p:cNvSpPr txBox="1"/>
          <p:nvPr/>
        </p:nvSpPr>
        <p:spPr>
          <a:xfrm>
            <a:off x="1146736" y="4492521"/>
            <a:ext cx="3921715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https://</a:t>
            </a:r>
            <a:r>
              <a:rPr lang="en-US" err="1"/>
              <a:t>zenodo.org</a:t>
            </a:r>
            <a:r>
              <a:rPr lang="en-US"/>
              <a:t>/records/13918427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352132-9C72-E831-D2B6-5199A501F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225" y="-1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0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921DA-54CE-F342-3048-BA03A0F59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3B78AF-A8F4-3515-3B7F-8057508E6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16"/>
          <a:stretch/>
        </p:blipFill>
        <p:spPr>
          <a:xfrm>
            <a:off x="56142" y="2888166"/>
            <a:ext cx="5050984" cy="2900932"/>
          </a:xfrm>
          <a:prstGeom prst="rect">
            <a:avLst/>
          </a:prstGeom>
        </p:spPr>
      </p:pic>
      <p:pic>
        <p:nvPicPr>
          <p:cNvPr id="7" name="Picture 6" descr="A number in a circle&#10;&#10;Description automatically generated">
            <a:extLst>
              <a:ext uri="{FF2B5EF4-FFF2-40B4-BE49-F238E27FC236}">
                <a16:creationId xmlns:a16="http://schemas.microsoft.com/office/drawing/2014/main" id="{A88037F8-2AF5-1B3D-05D8-BF12704B4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71" y="1004247"/>
            <a:ext cx="812800" cy="762000"/>
          </a:xfrm>
          <a:prstGeom prst="rect">
            <a:avLst/>
          </a:prstGeom>
        </p:spPr>
      </p:pic>
      <p:pic>
        <p:nvPicPr>
          <p:cNvPr id="32" name="Picture 31" descr="A screenshot of a computer&#10;&#10;Description automatically generated">
            <a:extLst>
              <a:ext uri="{FF2B5EF4-FFF2-40B4-BE49-F238E27FC236}">
                <a16:creationId xmlns:a16="http://schemas.microsoft.com/office/drawing/2014/main" id="{4F77A77A-B21D-4F04-E93A-2EE33FD9A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162" y="326572"/>
            <a:ext cx="7688937" cy="6858000"/>
          </a:xfrm>
          <a:prstGeom prst="rect">
            <a:avLst/>
          </a:prstGeom>
        </p:spPr>
      </p:pic>
      <p:pic>
        <p:nvPicPr>
          <p:cNvPr id="34" name="Picture 33" descr="A screenshot of a computer&#10;&#10;Description automatically generated">
            <a:extLst>
              <a:ext uri="{FF2B5EF4-FFF2-40B4-BE49-F238E27FC236}">
                <a16:creationId xmlns:a16="http://schemas.microsoft.com/office/drawing/2014/main" id="{A00B48AB-778B-FB75-46FF-BEE263331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162" y="329333"/>
            <a:ext cx="7688937" cy="6858000"/>
          </a:xfrm>
          <a:prstGeom prst="rect">
            <a:avLst/>
          </a:prstGeom>
        </p:spPr>
      </p:pic>
      <p:pic>
        <p:nvPicPr>
          <p:cNvPr id="36" name="Picture 35" descr="A screenshot of a computer&#10;&#10;Description automatically generated">
            <a:extLst>
              <a:ext uri="{FF2B5EF4-FFF2-40B4-BE49-F238E27FC236}">
                <a16:creationId xmlns:a16="http://schemas.microsoft.com/office/drawing/2014/main" id="{D2814587-3DAB-38EB-14FA-0C154FAD58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4161" y="326572"/>
            <a:ext cx="7688937" cy="6858000"/>
          </a:xfrm>
          <a:prstGeom prst="rect">
            <a:avLst/>
          </a:prstGeom>
        </p:spPr>
      </p:pic>
      <p:pic>
        <p:nvPicPr>
          <p:cNvPr id="38" name="Picture 37" descr="A screenshot of a computer&#10;&#10;Description automatically generated">
            <a:extLst>
              <a:ext uri="{FF2B5EF4-FFF2-40B4-BE49-F238E27FC236}">
                <a16:creationId xmlns:a16="http://schemas.microsoft.com/office/drawing/2014/main" id="{2A8E0962-4254-240F-D89B-C659B79E4C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4160" y="326572"/>
            <a:ext cx="7688937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E7CC78-CEEB-22A8-8477-81531818C50A}"/>
              </a:ext>
            </a:extLst>
          </p:cNvPr>
          <p:cNvSpPr txBox="1"/>
          <p:nvPr/>
        </p:nvSpPr>
        <p:spPr>
          <a:xfrm>
            <a:off x="161931" y="188766"/>
            <a:ext cx="3642407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/>
              <a:t>Traditional SSO Flow:</a:t>
            </a:r>
          </a:p>
        </p:txBody>
      </p:sp>
      <p:pic>
        <p:nvPicPr>
          <p:cNvPr id="40" name="Picture 39" descr="A screenshot of a black screen&#10;&#10;Description automatically generated">
            <a:extLst>
              <a:ext uri="{FF2B5EF4-FFF2-40B4-BE49-F238E27FC236}">
                <a16:creationId xmlns:a16="http://schemas.microsoft.com/office/drawing/2014/main" id="{57F831BD-5E36-5835-583C-99AC8D9984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4159" y="326572"/>
            <a:ext cx="7057425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E31402B-C4DA-0A65-ACC0-F3D31C1AAA82}"/>
              </a:ext>
            </a:extLst>
          </p:cNvPr>
          <p:cNvSpPr txBox="1"/>
          <p:nvPr/>
        </p:nvSpPr>
        <p:spPr>
          <a:xfrm>
            <a:off x="620322" y="737456"/>
            <a:ext cx="254403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/>
              <a:t>Registration phase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4ED201-9992-B9C8-A28B-3683A3371929}"/>
              </a:ext>
            </a:extLst>
          </p:cNvPr>
          <p:cNvSpPr txBox="1"/>
          <p:nvPr/>
        </p:nvSpPr>
        <p:spPr>
          <a:xfrm>
            <a:off x="620322" y="1678834"/>
            <a:ext cx="146969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/>
              <a:t>Login flow</a:t>
            </a:r>
          </a:p>
        </p:txBody>
      </p:sp>
      <p:pic>
        <p:nvPicPr>
          <p:cNvPr id="42" name="Picture 41" descr="A screenshot of a black screen&#10;&#10;Description automatically generated">
            <a:extLst>
              <a:ext uri="{FF2B5EF4-FFF2-40B4-BE49-F238E27FC236}">
                <a16:creationId xmlns:a16="http://schemas.microsoft.com/office/drawing/2014/main" id="{C3C048D0-8496-0DA5-47DD-07A704E736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84159" y="323811"/>
            <a:ext cx="7057425" cy="6858000"/>
          </a:xfrm>
          <a:prstGeom prst="rect">
            <a:avLst/>
          </a:prstGeom>
        </p:spPr>
      </p:pic>
      <p:pic>
        <p:nvPicPr>
          <p:cNvPr id="44" name="Picture 43" descr="A screenshot of a black screen&#10;&#10;Description automatically generated">
            <a:extLst>
              <a:ext uri="{FF2B5EF4-FFF2-40B4-BE49-F238E27FC236}">
                <a16:creationId xmlns:a16="http://schemas.microsoft.com/office/drawing/2014/main" id="{60D6358F-35F6-D0A6-D35C-F647DAD221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84159" y="329333"/>
            <a:ext cx="7057425" cy="685800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6B3AAC0-F457-214A-D5B7-A725750647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371" y="2004079"/>
            <a:ext cx="723900" cy="736600"/>
          </a:xfrm>
          <a:prstGeom prst="rect">
            <a:avLst/>
          </a:prstGeom>
        </p:spPr>
      </p:pic>
      <p:pic>
        <p:nvPicPr>
          <p:cNvPr id="52" name="Picture 51" descr="A number on a blue circle&#10;&#10;Description automatically generated">
            <a:extLst>
              <a:ext uri="{FF2B5EF4-FFF2-40B4-BE49-F238E27FC236}">
                <a16:creationId xmlns:a16="http://schemas.microsoft.com/office/drawing/2014/main" id="{FB493640-B744-CF1C-B451-4F6C3DCC38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75619" y="2067579"/>
            <a:ext cx="609600" cy="609600"/>
          </a:xfrm>
          <a:prstGeom prst="rect">
            <a:avLst/>
          </a:prstGeom>
        </p:spPr>
      </p:pic>
      <p:pic>
        <p:nvPicPr>
          <p:cNvPr id="54" name="Picture 53" descr="A number on a black background&#10;&#10;Description automatically generated">
            <a:extLst>
              <a:ext uri="{FF2B5EF4-FFF2-40B4-BE49-F238E27FC236}">
                <a16:creationId xmlns:a16="http://schemas.microsoft.com/office/drawing/2014/main" id="{129740C6-31A2-2C68-5C2E-B6B1A405C2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85220" y="2061997"/>
            <a:ext cx="609600" cy="609600"/>
          </a:xfrm>
          <a:prstGeom prst="rect">
            <a:avLst/>
          </a:prstGeom>
        </p:spPr>
      </p:pic>
      <p:pic>
        <p:nvPicPr>
          <p:cNvPr id="56" name="Picture 55" descr="A number on a blue circle&#10;&#10;Description automatically generated">
            <a:extLst>
              <a:ext uri="{FF2B5EF4-FFF2-40B4-BE49-F238E27FC236}">
                <a16:creationId xmlns:a16="http://schemas.microsoft.com/office/drawing/2014/main" id="{0789E221-ECAD-BFBD-1EA5-6A9039A9D3E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05776" y="20564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9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C8C2F-3723-DB1E-C975-8BA2028CE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34AAF1-553E-B896-ED4B-73BC6D9047A2}"/>
              </a:ext>
            </a:extLst>
          </p:cNvPr>
          <p:cNvSpPr txBox="1"/>
          <p:nvPr/>
        </p:nvSpPr>
        <p:spPr>
          <a:xfrm>
            <a:off x="161931" y="1247751"/>
            <a:ext cx="3389005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/>
              <a:t>Brokered SSO Flow: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F442E2-C8D6-D0D2-D839-627FBB1051DA}"/>
              </a:ext>
            </a:extLst>
          </p:cNvPr>
          <p:cNvSpPr txBox="1"/>
          <p:nvPr/>
        </p:nvSpPr>
        <p:spPr>
          <a:xfrm>
            <a:off x="359727" y="1900740"/>
            <a:ext cx="448949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300"/>
              <a:t>Identity Brokers in the login flow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4C63DFA-B5EA-501F-2BE5-B9DDB7F3F81A}"/>
              </a:ext>
            </a:extLst>
          </p:cNvPr>
          <p:cNvSpPr txBox="1"/>
          <p:nvPr/>
        </p:nvSpPr>
        <p:spPr>
          <a:xfrm>
            <a:off x="1395765" y="677310"/>
            <a:ext cx="64896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/>
              <a:t>vs.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066D4E-F74E-41D0-BC1D-7BF8B9858A9F}"/>
              </a:ext>
            </a:extLst>
          </p:cNvPr>
          <p:cNvSpPr txBox="1"/>
          <p:nvPr/>
        </p:nvSpPr>
        <p:spPr>
          <a:xfrm>
            <a:off x="161931" y="188766"/>
            <a:ext cx="3642407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/>
              <a:t>Traditional SSO Flow</a:t>
            </a:r>
          </a:p>
        </p:txBody>
      </p:sp>
      <p:pic>
        <p:nvPicPr>
          <p:cNvPr id="6" name="Picture 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410EEF7-B80E-1CB5-5A5D-879CAA018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743" y="160535"/>
            <a:ext cx="7772400" cy="6113234"/>
          </a:xfrm>
          <a:prstGeom prst="rect">
            <a:avLst/>
          </a:prstGeom>
        </p:spPr>
      </p:pic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826C6229-BD8B-ADEA-5F24-5B0DC9EB7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039" y="160535"/>
            <a:ext cx="7772400" cy="6113234"/>
          </a:xfrm>
          <a:prstGeom prst="rect">
            <a:avLst/>
          </a:prstGeom>
        </p:spPr>
      </p:pic>
      <p:pic>
        <p:nvPicPr>
          <p:cNvPr id="13" name="Picture 1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5C274E7-8E21-CB37-F26B-3B6267B1E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819" y="160535"/>
            <a:ext cx="7772400" cy="6113234"/>
          </a:xfrm>
          <a:prstGeom prst="rect">
            <a:avLst/>
          </a:prstGeom>
        </p:spPr>
      </p:pic>
      <p:pic>
        <p:nvPicPr>
          <p:cNvPr id="17" name="Picture 1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1EE5BF0-08B6-79FE-3FB1-E9A80DD33D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5819" y="158389"/>
            <a:ext cx="7772400" cy="6113234"/>
          </a:xfrm>
          <a:prstGeom prst="rect">
            <a:avLst/>
          </a:prstGeom>
        </p:spPr>
      </p:pic>
      <p:pic>
        <p:nvPicPr>
          <p:cNvPr id="23" name="Picture 2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4F437FDB-CB34-4FF8-A7E2-697CFA53A9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8946" y="156243"/>
            <a:ext cx="7772400" cy="6113234"/>
          </a:xfrm>
          <a:prstGeom prst="rect">
            <a:avLst/>
          </a:prstGeom>
        </p:spPr>
      </p:pic>
      <p:pic>
        <p:nvPicPr>
          <p:cNvPr id="32" name="Picture 3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9A68033E-DB91-CD24-828E-FCA752CC1E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8946" y="156243"/>
            <a:ext cx="7772400" cy="6113234"/>
          </a:xfrm>
          <a:prstGeom prst="rect">
            <a:avLst/>
          </a:prstGeom>
        </p:spPr>
      </p:pic>
      <p:pic>
        <p:nvPicPr>
          <p:cNvPr id="34" name="Picture 3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A4A6513-CA74-F115-3A72-2205571118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5819" y="162681"/>
            <a:ext cx="7772400" cy="6113234"/>
          </a:xfrm>
          <a:prstGeom prst="rect">
            <a:avLst/>
          </a:prstGeom>
        </p:spPr>
      </p:pic>
      <p:pic>
        <p:nvPicPr>
          <p:cNvPr id="36" name="Picture 35" descr="A screenshot of a computer&#10;&#10;Description automatically generated">
            <a:extLst>
              <a:ext uri="{FF2B5EF4-FFF2-40B4-BE49-F238E27FC236}">
                <a16:creationId xmlns:a16="http://schemas.microsoft.com/office/drawing/2014/main" id="{1E247676-D8C8-5021-CC96-C77DA75BCA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95819" y="162681"/>
            <a:ext cx="7772400" cy="6113234"/>
          </a:xfrm>
          <a:prstGeom prst="rect">
            <a:avLst/>
          </a:prstGeom>
        </p:spPr>
      </p:pic>
      <p:pic>
        <p:nvPicPr>
          <p:cNvPr id="21" name="Picture 2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B6A27A0-6034-40A1-E992-9C405B5191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5819" y="156243"/>
            <a:ext cx="7772400" cy="61132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2244D60-9314-CD36-0D8B-ADEAB5E4F06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898" t="1688" r="1320" b="2124"/>
          <a:stretch/>
        </p:blipFill>
        <p:spPr>
          <a:xfrm>
            <a:off x="81015" y="2569029"/>
            <a:ext cx="5046921" cy="33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3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D59C8-BC13-785A-4B21-C1923CDAC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2D6CFF-979D-787B-DE8A-DFA9995403D9}"/>
              </a:ext>
            </a:extLst>
          </p:cNvPr>
          <p:cNvSpPr txBox="1"/>
          <p:nvPr/>
        </p:nvSpPr>
        <p:spPr>
          <a:xfrm>
            <a:off x="161931" y="188766"/>
            <a:ext cx="2919069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b="1" dirty="0"/>
              <a:t>Methodology</a:t>
            </a:r>
          </a:p>
        </p:txBody>
      </p:sp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98F6DB57-A4E0-F3B8-F5D8-2831270A3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5878" y="835097"/>
            <a:ext cx="12434130" cy="2514390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A8AE41AA-ECA1-E627-8087-1141D9D28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4436" y="815219"/>
            <a:ext cx="12448475" cy="2706845"/>
          </a:xfrm>
          <a:prstGeom prst="rect">
            <a:avLst/>
          </a:prstGeom>
        </p:spPr>
      </p:pic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0EDAC634-1B06-C820-BA58-4C0723C08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6140" y="939864"/>
            <a:ext cx="12183431" cy="2456305"/>
          </a:xfrm>
          <a:prstGeom prst="rect">
            <a:avLst/>
          </a:prstGeom>
        </p:spPr>
      </p:pic>
      <p:pic>
        <p:nvPicPr>
          <p:cNvPr id="19" name="Picture 18" descr="A black and white rectangular frame&#10;&#10;Description automatically generated">
            <a:extLst>
              <a:ext uri="{FF2B5EF4-FFF2-40B4-BE49-F238E27FC236}">
                <a16:creationId xmlns:a16="http://schemas.microsoft.com/office/drawing/2014/main" id="{B637D3AA-5BAC-203A-54E8-5C73A1E9C7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5821" y="938572"/>
            <a:ext cx="12183431" cy="2541351"/>
          </a:xfrm>
          <a:prstGeom prst="rect">
            <a:avLst/>
          </a:prstGeom>
        </p:spPr>
      </p:pic>
      <p:pic>
        <p:nvPicPr>
          <p:cNvPr id="21" name="Picture 20" descr="A screen shot of a computer&#10;&#10;Description automatically generated">
            <a:extLst>
              <a:ext uri="{FF2B5EF4-FFF2-40B4-BE49-F238E27FC236}">
                <a16:creationId xmlns:a16="http://schemas.microsoft.com/office/drawing/2014/main" id="{263C6422-E99B-5C74-C904-A283412D3B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86070" y="1118753"/>
            <a:ext cx="5013569" cy="19497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A540D6B-DE62-B0D7-EED7-F98E894441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1466" y="3349487"/>
            <a:ext cx="6565157" cy="254135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A9AA3EF8-6756-A87E-F322-68CABC5F10FA}"/>
              </a:ext>
            </a:extLst>
          </p:cNvPr>
          <p:cNvSpPr/>
          <p:nvPr/>
        </p:nvSpPr>
        <p:spPr>
          <a:xfrm>
            <a:off x="11073654" y="5029583"/>
            <a:ext cx="679076" cy="37651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D4F4483-D084-9375-8488-7DB374269D40}"/>
              </a:ext>
            </a:extLst>
          </p:cNvPr>
          <p:cNvSpPr/>
          <p:nvPr/>
        </p:nvSpPr>
        <p:spPr>
          <a:xfrm>
            <a:off x="6947359" y="5029583"/>
            <a:ext cx="679076" cy="37651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14520A-C260-A5C8-924C-A6C28DAEE761}"/>
              </a:ext>
            </a:extLst>
          </p:cNvPr>
          <p:cNvSpPr txBox="1"/>
          <p:nvPr/>
        </p:nvSpPr>
        <p:spPr>
          <a:xfrm>
            <a:off x="-1472" y="3707127"/>
            <a:ext cx="5483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Identity Brokers Systematization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F76ECD4-4A84-15B6-FF7C-CF15784B0E0E}"/>
              </a:ext>
            </a:extLst>
          </p:cNvPr>
          <p:cNvSpPr txBox="1"/>
          <p:nvPr/>
        </p:nvSpPr>
        <p:spPr>
          <a:xfrm>
            <a:off x="1789515" y="4819014"/>
            <a:ext cx="234320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Public or Internal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9E7F12-1C74-F98B-7376-B83E4132EF74}"/>
              </a:ext>
            </a:extLst>
          </p:cNvPr>
          <p:cNvSpPr txBox="1"/>
          <p:nvPr/>
        </p:nvSpPr>
        <p:spPr>
          <a:xfrm>
            <a:off x="1789515" y="4364028"/>
            <a:ext cx="348595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First-party or Third-parties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5A53F8-2EF5-7F5B-3500-5C22E4148C24}"/>
              </a:ext>
            </a:extLst>
          </p:cNvPr>
          <p:cNvSpPr txBox="1"/>
          <p:nvPr/>
        </p:nvSpPr>
        <p:spPr>
          <a:xfrm>
            <a:off x="317637" y="4806445"/>
            <a:ext cx="147187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Audience: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65CAEF-F6FB-7345-4022-96B72593EE4A}"/>
              </a:ext>
            </a:extLst>
          </p:cNvPr>
          <p:cNvSpPr txBox="1"/>
          <p:nvPr/>
        </p:nvSpPr>
        <p:spPr>
          <a:xfrm>
            <a:off x="151118" y="4360169"/>
            <a:ext cx="163839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SP relation:</a:t>
            </a:r>
          </a:p>
        </p:txBody>
      </p:sp>
    </p:spTree>
    <p:extLst>
      <p:ext uri="{BB962C8B-B14F-4D97-AF65-F5344CB8AC3E}">
        <p14:creationId xmlns:p14="http://schemas.microsoft.com/office/powerpoint/2010/main" val="144464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/>
      <p:bldP spid="30" grpId="0"/>
      <p:bldP spid="33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1400F-9C69-E148-656B-671974141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62C8E4-81CB-2D58-2697-957775132804}"/>
              </a:ext>
            </a:extLst>
          </p:cNvPr>
          <p:cNvSpPr txBox="1"/>
          <p:nvPr/>
        </p:nvSpPr>
        <p:spPr>
          <a:xfrm>
            <a:off x="189133" y="228600"/>
            <a:ext cx="7536614" cy="604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>
                <a:latin typeface="+mj-lt"/>
                <a:ea typeface="+mj-ea"/>
                <a:cs typeface="+mj-cs"/>
              </a:rPr>
              <a:t>Brokered SSO adoption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A79CDC-9AC1-D1E4-53B1-A5D25B5120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064"/>
          <a:stretch/>
        </p:blipFill>
        <p:spPr>
          <a:xfrm>
            <a:off x="189133" y="1603655"/>
            <a:ext cx="8754859" cy="38931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9CE2A6-CB51-9489-FBDF-D42A3323D43E}"/>
              </a:ext>
            </a:extLst>
          </p:cNvPr>
          <p:cNvSpPr txBox="1"/>
          <p:nvPr/>
        </p:nvSpPr>
        <p:spPr>
          <a:xfrm>
            <a:off x="8647069" y="2705725"/>
            <a:ext cx="36829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0" i="0" u="none" strike="noStrike" dirty="0">
                <a:effectLst/>
              </a:rPr>
              <a:t>The percentage of websites using a brokered SSO is constant among the Top1M </a:t>
            </a:r>
            <a:r>
              <a:rPr lang="en-US" sz="2200" b="0" i="0" u="none" strike="noStrike" dirty="0" err="1">
                <a:effectLst/>
              </a:rPr>
              <a:t>Tranco</a:t>
            </a:r>
            <a:r>
              <a:rPr lang="en-US" sz="2200" b="0" i="0" u="none" strike="noStrike" dirty="0">
                <a:effectLst/>
              </a:rPr>
              <a:t> list (~25% of SSO)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870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20A09-5F5F-82CF-6161-812ADE35D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83C3EE-1B7C-8434-0DB1-B7CC6F9BF5F5}"/>
              </a:ext>
            </a:extLst>
          </p:cNvPr>
          <p:cNvSpPr txBox="1"/>
          <p:nvPr/>
        </p:nvSpPr>
        <p:spPr>
          <a:xfrm>
            <a:off x="161931" y="864485"/>
            <a:ext cx="7695505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b="1"/>
              <a:t>Brokered SSO Flow Major Problems: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C8E0F-6411-81ED-9CA6-79AFD8947FF5}"/>
              </a:ext>
            </a:extLst>
          </p:cNvPr>
          <p:cNvSpPr txBox="1"/>
          <p:nvPr/>
        </p:nvSpPr>
        <p:spPr>
          <a:xfrm>
            <a:off x="3002331" y="2104639"/>
            <a:ext cx="517988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dirty="0"/>
              <a:t>One Consent for 4 Actors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09C55-E706-A06D-9F3B-576B3374DE19}"/>
              </a:ext>
            </a:extLst>
          </p:cNvPr>
          <p:cNvSpPr txBox="1"/>
          <p:nvPr/>
        </p:nvSpPr>
        <p:spPr>
          <a:xfrm>
            <a:off x="3002331" y="3021627"/>
            <a:ext cx="3259226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/>
              <a:t>Client ID Reuse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4ED72-85DE-C6B5-548A-AA27EE3E6C36}"/>
              </a:ext>
            </a:extLst>
          </p:cNvPr>
          <p:cNvSpPr txBox="1"/>
          <p:nvPr/>
        </p:nvSpPr>
        <p:spPr>
          <a:xfrm>
            <a:off x="3002331" y="3938615"/>
            <a:ext cx="7508850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/>
              <a:t>Login Request / Response Confusion</a:t>
            </a:r>
          </a:p>
        </p:txBody>
      </p:sp>
      <p:pic>
        <p:nvPicPr>
          <p:cNvPr id="30" name="Picture 2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8E07D03-C76B-83FA-1307-741EBF949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229" y="3696818"/>
            <a:ext cx="1187315" cy="1187315"/>
          </a:xfrm>
          <a:prstGeom prst="rect">
            <a:avLst/>
          </a:prstGeom>
        </p:spPr>
      </p:pic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6E35CD8-3985-E2F6-C319-D4AB685C9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4227" y="2689666"/>
            <a:ext cx="1187315" cy="1187315"/>
          </a:xfrm>
          <a:prstGeom prst="rect">
            <a:avLst/>
          </a:prstGeom>
        </p:spPr>
      </p:pic>
      <p:pic>
        <p:nvPicPr>
          <p:cNvPr id="34" name="Picture 3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32BDD5C-DA15-0066-50A3-4E0DA8BCC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4227" y="1682514"/>
            <a:ext cx="1187315" cy="118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3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55270-3E8B-650C-F3D4-BB16335FB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9A7D42-FCC4-6B5E-2E8C-96A64A7DB258}"/>
              </a:ext>
            </a:extLst>
          </p:cNvPr>
          <p:cNvSpPr txBox="1"/>
          <p:nvPr/>
        </p:nvSpPr>
        <p:spPr>
          <a:xfrm>
            <a:off x="210171" y="1149229"/>
            <a:ext cx="47278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/>
              <a:t>Two logically chained OAuth flows</a:t>
            </a:r>
          </a:p>
          <a:p>
            <a:r>
              <a:rPr lang="en-US" sz="2300" b="1"/>
              <a:t> but only one consent prompt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26361D2-265B-30F6-9EC2-F565D1372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718" y="753861"/>
            <a:ext cx="7772400" cy="46811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B691CF-5AEA-7205-2BF5-CF979BF53DF0}"/>
              </a:ext>
            </a:extLst>
          </p:cNvPr>
          <p:cNvSpPr txBox="1"/>
          <p:nvPr/>
        </p:nvSpPr>
        <p:spPr>
          <a:xfrm>
            <a:off x="135150" y="186135"/>
            <a:ext cx="425783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 dirty="0"/>
              <a:t>One </a:t>
            </a:r>
            <a:r>
              <a:rPr lang="en-US" sz="2800" b="1"/>
              <a:t>Consent for </a:t>
            </a:r>
            <a:r>
              <a:rPr lang="en-US" sz="2800" b="1" dirty="0"/>
              <a:t>4 Actors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22A16B59-B715-33FB-CAD3-A1904A65B302}"/>
              </a:ext>
            </a:extLst>
          </p:cNvPr>
          <p:cNvSpPr/>
          <p:nvPr/>
        </p:nvSpPr>
        <p:spPr>
          <a:xfrm>
            <a:off x="1313304" y="1945979"/>
            <a:ext cx="337225" cy="853485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ACA2C5-E0C8-E910-F6BB-D3F792F4E63D}"/>
              </a:ext>
            </a:extLst>
          </p:cNvPr>
          <p:cNvSpPr txBox="1"/>
          <p:nvPr/>
        </p:nvSpPr>
        <p:spPr>
          <a:xfrm>
            <a:off x="210171" y="2840603"/>
            <a:ext cx="4265848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/>
              <a:t>Two consent prompts introduce </a:t>
            </a:r>
          </a:p>
          <a:p>
            <a:r>
              <a:rPr lang="en-US" sz="2300"/>
              <a:t>friction in the login flow and can </a:t>
            </a:r>
          </a:p>
          <a:p>
            <a:r>
              <a:rPr lang="en-US" sz="2300"/>
              <a:t>confuse the users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BE3424-5AE4-211F-0038-8A91F9E9EE72}"/>
              </a:ext>
            </a:extLst>
          </p:cNvPr>
          <p:cNvSpPr txBox="1"/>
          <p:nvPr/>
        </p:nvSpPr>
        <p:spPr>
          <a:xfrm>
            <a:off x="135150" y="4975063"/>
            <a:ext cx="588904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/>
              <a:t>All consent prompts in Brokered </a:t>
            </a:r>
          </a:p>
          <a:p>
            <a:r>
              <a:rPr lang="en-US" sz="2300"/>
              <a:t>SSO hides the presence of the Identity Broker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745FA296-7E40-947E-8439-873CEC858D67}"/>
              </a:ext>
            </a:extLst>
          </p:cNvPr>
          <p:cNvSpPr/>
          <p:nvPr/>
        </p:nvSpPr>
        <p:spPr>
          <a:xfrm>
            <a:off x="1313303" y="4039160"/>
            <a:ext cx="337225" cy="853485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A72E95-D6F7-EDDF-89E8-C50642DE4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E031EB4-B4AA-88C9-7311-1B555648F334}"/>
              </a:ext>
            </a:extLst>
          </p:cNvPr>
          <p:cNvSpPr txBox="1"/>
          <p:nvPr/>
        </p:nvSpPr>
        <p:spPr>
          <a:xfrm>
            <a:off x="353966" y="1139815"/>
            <a:ext cx="3196581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b="1"/>
              <a:t>Identity brokers only use one</a:t>
            </a:r>
          </a:p>
          <a:p>
            <a:r>
              <a:rPr lang="en-US" b="1"/>
              <a:t>Client ID for all SPs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A5CEA-81B9-2022-28AB-57038E82435E}"/>
              </a:ext>
            </a:extLst>
          </p:cNvPr>
          <p:cNvSpPr txBox="1"/>
          <p:nvPr/>
        </p:nvSpPr>
        <p:spPr>
          <a:xfrm>
            <a:off x="161931" y="188766"/>
            <a:ext cx="2698944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/>
              <a:t>Client ID Reuse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8124F9DF-DE9B-B415-22E4-64E1A4AA0B9B}"/>
              </a:ext>
            </a:extLst>
          </p:cNvPr>
          <p:cNvSpPr/>
          <p:nvPr/>
        </p:nvSpPr>
        <p:spPr>
          <a:xfrm>
            <a:off x="1457099" y="1786146"/>
            <a:ext cx="337225" cy="853485"/>
          </a:xfrm>
          <a:prstGeom prst="down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4CB35C-0E38-A869-6886-EDF99CF0E4D4}"/>
              </a:ext>
            </a:extLst>
          </p:cNvPr>
          <p:cNvSpPr txBox="1"/>
          <p:nvPr/>
        </p:nvSpPr>
        <p:spPr>
          <a:xfrm>
            <a:off x="353966" y="4047648"/>
            <a:ext cx="3402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15 Identity Brokers vulnerable to </a:t>
            </a:r>
          </a:p>
          <a:p>
            <a:r>
              <a:rPr lang="en-US"/>
              <a:t>user’s information leak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87956A1-38F1-AA2F-7860-8D078374A4AE}"/>
              </a:ext>
            </a:extLst>
          </p:cNvPr>
          <p:cNvSpPr txBox="1"/>
          <p:nvPr/>
        </p:nvSpPr>
        <p:spPr>
          <a:xfrm>
            <a:off x="353966" y="4719120"/>
            <a:ext cx="3637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 Identity Brokers issued </a:t>
            </a:r>
            <a:r>
              <a:rPr lang="en-US" err="1"/>
              <a:t>unscoped</a:t>
            </a:r>
            <a:endParaRPr lang="en-US"/>
          </a:p>
          <a:p>
            <a:r>
              <a:rPr lang="en-US"/>
              <a:t>authorization token</a:t>
            </a:r>
          </a:p>
        </p:txBody>
      </p:sp>
      <p:pic>
        <p:nvPicPr>
          <p:cNvPr id="50" name="Picture 49" descr="A screenshot of a computer&#10;&#10;Description automatically generated">
            <a:extLst>
              <a:ext uri="{FF2B5EF4-FFF2-40B4-BE49-F238E27FC236}">
                <a16:creationId xmlns:a16="http://schemas.microsoft.com/office/drawing/2014/main" id="{EAA1DF3A-1C3B-BB28-E064-E2137C112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8351" y="532655"/>
            <a:ext cx="8928955" cy="5341762"/>
          </a:xfrm>
          <a:prstGeom prst="rect">
            <a:avLst/>
          </a:prstGeom>
        </p:spPr>
      </p:pic>
      <p:pic>
        <p:nvPicPr>
          <p:cNvPr id="52" name="Picture 51" descr="A screenshot of a computer&#10;&#10;Description automatically generated">
            <a:extLst>
              <a:ext uri="{FF2B5EF4-FFF2-40B4-BE49-F238E27FC236}">
                <a16:creationId xmlns:a16="http://schemas.microsoft.com/office/drawing/2014/main" id="{A9EF5AC0-FB67-72E7-1034-E2FF930C5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062" y="532655"/>
            <a:ext cx="8928955" cy="5341762"/>
          </a:xfrm>
          <a:prstGeom prst="rect">
            <a:avLst/>
          </a:prstGeom>
        </p:spPr>
      </p:pic>
      <p:pic>
        <p:nvPicPr>
          <p:cNvPr id="48" name="Picture 47" descr="A screenshot of a computer&#10;&#10;Description automatically generated">
            <a:extLst>
              <a:ext uri="{FF2B5EF4-FFF2-40B4-BE49-F238E27FC236}">
                <a16:creationId xmlns:a16="http://schemas.microsoft.com/office/drawing/2014/main" id="{1F658E83-FA2F-A8AD-5D63-73596048B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763" y="532655"/>
            <a:ext cx="8927544" cy="5340918"/>
          </a:xfrm>
          <a:prstGeom prst="rect">
            <a:avLst/>
          </a:prstGeom>
        </p:spPr>
      </p:pic>
      <p:pic>
        <p:nvPicPr>
          <p:cNvPr id="46" name="Picture 45" descr="A screenshot of a computer&#10;&#10;Description automatically generated">
            <a:extLst>
              <a:ext uri="{FF2B5EF4-FFF2-40B4-BE49-F238E27FC236}">
                <a16:creationId xmlns:a16="http://schemas.microsoft.com/office/drawing/2014/main" id="{CBC0428E-3939-9B20-5A50-329817F6D3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352" y="529612"/>
            <a:ext cx="8928955" cy="53417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665E278-7D17-6C3D-29B3-D51AAFB00F24}"/>
              </a:ext>
            </a:extLst>
          </p:cNvPr>
          <p:cNvSpPr txBox="1"/>
          <p:nvPr/>
        </p:nvSpPr>
        <p:spPr>
          <a:xfrm>
            <a:off x="353966" y="2738369"/>
            <a:ext cx="2823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User’s information Leak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EC7D7-5C20-435F-87BC-0CA64B0DFEAD}"/>
              </a:ext>
            </a:extLst>
          </p:cNvPr>
          <p:cNvSpPr txBox="1"/>
          <p:nvPr/>
        </p:nvSpPr>
        <p:spPr>
          <a:xfrm>
            <a:off x="357612" y="3109243"/>
            <a:ext cx="2226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Account Takeover</a:t>
            </a:r>
          </a:p>
        </p:txBody>
      </p:sp>
    </p:spTree>
    <p:extLst>
      <p:ext uri="{BB962C8B-B14F-4D97-AF65-F5344CB8AC3E}">
        <p14:creationId xmlns:p14="http://schemas.microsoft.com/office/powerpoint/2010/main" val="305593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 animBg="1"/>
      <p:bldP spid="26" grpId="0"/>
      <p:bldP spid="27" grpId="0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F9AAF-ED4A-5B32-6C4E-2AF7BD297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713C2E-A0EA-3854-488F-FD6D940E5529}"/>
              </a:ext>
            </a:extLst>
          </p:cNvPr>
          <p:cNvSpPr txBox="1"/>
          <p:nvPr/>
        </p:nvSpPr>
        <p:spPr>
          <a:xfrm>
            <a:off x="161931" y="188766"/>
            <a:ext cx="6121612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800" b="1"/>
              <a:t>Correct chain scheme Brokered SSO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A334C-41E9-CE54-3C88-AE85CD39332F}"/>
              </a:ext>
            </a:extLst>
          </p:cNvPr>
          <p:cNvSpPr txBox="1"/>
          <p:nvPr/>
        </p:nvSpPr>
        <p:spPr>
          <a:xfrm>
            <a:off x="62695" y="1961133"/>
            <a:ext cx="4633651" cy="11541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300"/>
              <a:t>The double chain scheme  allows </a:t>
            </a:r>
          </a:p>
          <a:p>
            <a:r>
              <a:rPr lang="en-US" sz="2300"/>
              <a:t>a correct implementation of the Brokered SSO</a:t>
            </a:r>
          </a:p>
        </p:txBody>
      </p:sp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AFDD765A-B2DE-A557-F098-EB5EB52BB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447" y="1560623"/>
            <a:ext cx="7772400" cy="2152628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C1D52566-4982-D4B5-B6B7-9F3854D51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447" y="1574092"/>
            <a:ext cx="7772400" cy="2152628"/>
          </a:xfrm>
          <a:prstGeom prst="rect">
            <a:avLst/>
          </a:prstGeom>
        </p:spPr>
      </p:pic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50EC9ABC-21D1-5A9C-4FC8-EDBAE4133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447" y="1574092"/>
            <a:ext cx="7772400" cy="2152628"/>
          </a:xfrm>
          <a:prstGeom prst="rect">
            <a:avLst/>
          </a:prstGeom>
        </p:spPr>
      </p:pic>
      <p:pic>
        <p:nvPicPr>
          <p:cNvPr id="16" name="Picture 15" descr="A close-up of a website&#10;&#10;Description automatically generated">
            <a:extLst>
              <a:ext uri="{FF2B5EF4-FFF2-40B4-BE49-F238E27FC236}">
                <a16:creationId xmlns:a16="http://schemas.microsoft.com/office/drawing/2014/main" id="{343B9D05-F6EB-5BE1-821B-AF88ABF3E7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447" y="1582585"/>
            <a:ext cx="7772400" cy="2152628"/>
          </a:xfrm>
          <a:prstGeom prst="rect">
            <a:avLst/>
          </a:prstGeom>
        </p:spPr>
      </p:pic>
      <p:pic>
        <p:nvPicPr>
          <p:cNvPr id="18" name="Picture 17" descr="A close-up of a logo&#10;&#10;Description automatically generated">
            <a:extLst>
              <a:ext uri="{FF2B5EF4-FFF2-40B4-BE49-F238E27FC236}">
                <a16:creationId xmlns:a16="http://schemas.microsoft.com/office/drawing/2014/main" id="{D7373600-A7D8-5FBF-244E-479303B83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0447" y="1582585"/>
            <a:ext cx="7772400" cy="2152628"/>
          </a:xfrm>
          <a:prstGeom prst="rect">
            <a:avLst/>
          </a:prstGeom>
        </p:spPr>
      </p:pic>
      <p:pic>
        <p:nvPicPr>
          <p:cNvPr id="20" name="Picture 19" descr="A logo of a building&#10;&#10;Description automatically generated">
            <a:extLst>
              <a:ext uri="{FF2B5EF4-FFF2-40B4-BE49-F238E27FC236}">
                <a16:creationId xmlns:a16="http://schemas.microsoft.com/office/drawing/2014/main" id="{514E0805-9D1B-3263-D3CB-527D642768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0818" y="1582585"/>
            <a:ext cx="7772400" cy="21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7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a8eec281-aaa3-4dae-ac9b-9a398b9215e7}" enabled="0" method="" siteId="{a8eec281-aaa3-4dae-ac9b-9a398b9215e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482</Words>
  <Application>Microsoft Macintosh PowerPoint</Application>
  <PresentationFormat>Widescreen</PresentationFormat>
  <Paragraphs>78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Tommaso Innocenti</dc:creator>
  <cp:lastModifiedBy>Tommaso Innocenti</cp:lastModifiedBy>
  <cp:revision>6</cp:revision>
  <dcterms:created xsi:type="dcterms:W3CDTF">2024-10-13T20:07:31Z</dcterms:created>
  <dcterms:modified xsi:type="dcterms:W3CDTF">2024-12-04T15:39:05Z</dcterms:modified>
</cp:coreProperties>
</file>